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3">
  <p:sldMasterIdLst>
    <p:sldMasterId id="2147483672" r:id="rId1"/>
    <p:sldMasterId id="2147483696" r:id="rId2"/>
    <p:sldMasterId id="2147483684" r:id="rId3"/>
    <p:sldMasterId id="2147483708" r:id="rId4"/>
  </p:sldMasterIdLst>
  <p:notesMasterIdLst>
    <p:notesMasterId r:id="rId23"/>
  </p:notesMasterIdLst>
  <p:sldIdLst>
    <p:sldId id="261" r:id="rId5"/>
    <p:sldId id="271" r:id="rId6"/>
    <p:sldId id="272" r:id="rId7"/>
    <p:sldId id="264" r:id="rId8"/>
    <p:sldId id="266" r:id="rId9"/>
    <p:sldId id="263" r:id="rId10"/>
    <p:sldId id="275" r:id="rId11"/>
    <p:sldId id="267" r:id="rId12"/>
    <p:sldId id="274" r:id="rId13"/>
    <p:sldId id="265" r:id="rId14"/>
    <p:sldId id="270" r:id="rId15"/>
    <p:sldId id="279" r:id="rId16"/>
    <p:sldId id="294" r:id="rId17"/>
    <p:sldId id="278" r:id="rId18"/>
    <p:sldId id="277" r:id="rId19"/>
    <p:sldId id="280" r:id="rId20"/>
    <p:sldId id="283" r:id="rId21"/>
    <p:sldId id="260" r:id="rId22"/>
  </p:sldIdLst>
  <p:sldSz cx="9144000" cy="5143500" type="screen16x9"/>
  <p:notesSz cx="6858000" cy="9144000"/>
  <p:defaultTextStyle>
    <a:defPPr>
      <a:defRPr lang="es-ES_tradnl"/>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521415D9-36F7-43E2-AB2F-B90AF26B5E84}">
      <p14:sectionLst xmlns:p14="http://schemas.microsoft.com/office/powerpoint/2010/main">
        <p14:section name="Sección predeterminada" id="{7F4DDEA8-567D-4963-AF3C-01A501EE73E0}">
          <p14:sldIdLst>
            <p14:sldId id="261"/>
            <p14:sldId id="271"/>
            <p14:sldId id="272"/>
            <p14:sldId id="264"/>
            <p14:sldId id="266"/>
            <p14:sldId id="263"/>
            <p14:sldId id="275"/>
            <p14:sldId id="267"/>
            <p14:sldId id="274"/>
            <p14:sldId id="265"/>
          </p14:sldIdLst>
        </p14:section>
        <p14:section name="RED NEURONAL" id="{77C00939-EC1E-425B-98E5-23399AF5F413}">
          <p14:sldIdLst>
            <p14:sldId id="270"/>
            <p14:sldId id="279"/>
            <p14:sldId id="294"/>
            <p14:sldId id="278"/>
            <p14:sldId id="277"/>
            <p14:sldId id="280"/>
            <p14:sldId id="283"/>
            <p14:sldId id="260"/>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duARDO TAPIA" initials="eT" lastIdx="8" clrIdx="0">
    <p:extLst>
      <p:ext uri="{19B8F6BF-5375-455C-9EA6-DF929625EA0E}">
        <p15:presenceInfo xmlns:p15="http://schemas.microsoft.com/office/powerpoint/2012/main" userId="2f41e7a485c190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Estilo claro 1 - Acento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Estilo medio 1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Estilo medio 1 - Énfasis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Estilo claro 1 - Acento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651"/>
    <p:restoredTop sz="86397"/>
  </p:normalViewPr>
  <p:slideViewPr>
    <p:cSldViewPr snapToGrid="0" snapToObjects="1">
      <p:cViewPr varScale="1">
        <p:scale>
          <a:sx n="114" d="100"/>
          <a:sy n="114" d="100"/>
        </p:scale>
        <p:origin x="883" y="67"/>
      </p:cViewPr>
      <p:guideLst>
        <p:guide orient="horz" pos="162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p:cViewPr varScale="1">
        <p:scale>
          <a:sx n="136" d="100"/>
          <a:sy n="136" d="100"/>
        </p:scale>
        <p:origin x="2232"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hdphoto1.wdp>
</file>

<file path=ppt/media/image1.jpeg>
</file>

<file path=ppt/media/image10.jpeg>
</file>

<file path=ppt/media/image11.gif>
</file>

<file path=ppt/media/image12.gif>
</file>

<file path=ppt/media/image13.gif>
</file>

<file path=ppt/media/image14.png>
</file>

<file path=ppt/media/image15.png>
</file>

<file path=ppt/media/image16.png>
</file>

<file path=ppt/media/image17.gif>
</file>

<file path=ppt/media/image18.gif>
</file>

<file path=ppt/media/image19.gif>
</file>

<file path=ppt/media/image2.png>
</file>

<file path=ppt/media/image20.jpeg>
</file>

<file path=ppt/media/image21.gif>
</file>

<file path=ppt/media/image22.png>
</file>

<file path=ppt/media/image23.png>
</file>

<file path=ppt/media/image24.png>
</file>

<file path=ppt/media/image25.png>
</file>

<file path=ppt/media/image26.png>
</file>

<file path=ppt/media/image27.png>
</file>

<file path=ppt/media/image28.gif>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49.png>
</file>

<file path=ppt/media/image5.jpeg>
</file>

<file path=ppt/media/image6.jpeg>
</file>

<file path=ppt/media/image6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libri" charset="0"/>
              </a:defRPr>
            </a:lvl1pPr>
          </a:lstStyle>
          <a:p>
            <a:pPr>
              <a:defRPr/>
            </a:pPr>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alibri" charset="0"/>
              </a:defRPr>
            </a:lvl1pPr>
          </a:lstStyle>
          <a:p>
            <a:pPr>
              <a:defRPr/>
            </a:pPr>
            <a:fld id="{02B7E3EF-F3D9-4167-99C6-AE2043D25132}" type="datetimeFigureOut">
              <a:rPr lang="es-ES_tradnl"/>
              <a:pPr>
                <a:defRPr/>
              </a:pPr>
              <a:t>12/12/2020</a:t>
            </a:fld>
            <a:endParaRPr lang="es-ES_tradn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s-ES_tradnl"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noProof="0"/>
              <a:t>Haga clic para modificar el estilo de texto del patrón</a:t>
            </a:r>
          </a:p>
          <a:p>
            <a:pPr lvl="1"/>
            <a:r>
              <a:rPr lang="es-ES_tradnl" noProof="0"/>
              <a:t>Segundo nivel</a:t>
            </a:r>
          </a:p>
          <a:p>
            <a:pPr lvl="2"/>
            <a:r>
              <a:rPr lang="es-ES_tradnl" noProof="0"/>
              <a:t>Tercer nivel</a:t>
            </a:r>
          </a:p>
          <a:p>
            <a:pPr lvl="3"/>
            <a:r>
              <a:rPr lang="es-ES_tradnl" noProof="0"/>
              <a:t>Cuarto nivel</a:t>
            </a:r>
          </a:p>
          <a:p>
            <a:pPr lvl="4"/>
            <a:r>
              <a:rPr lang="es-ES_tradnl" noProof="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alibri" charset="0"/>
              </a:defRPr>
            </a:lvl1pPr>
          </a:lstStyle>
          <a:p>
            <a:pPr>
              <a:defRPr/>
            </a:pPr>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alibri" charset="0"/>
              </a:defRPr>
            </a:lvl1pPr>
          </a:lstStyle>
          <a:p>
            <a:pPr>
              <a:defRPr/>
            </a:pPr>
            <a:fld id="{5D19D717-4CC6-49AA-A810-976F7FD69C9C}" type="slidenum">
              <a:rPr lang="es-ES_tradnl"/>
              <a:pPr>
                <a:defRPr/>
              </a:pPr>
              <a:t>‹Nº›</a:t>
            </a:fld>
            <a:endParaRPr lang="es-ES_tradnl"/>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2" name="Title 1"/>
          <p:cNvSpPr>
            <a:spLocks noGrp="1"/>
          </p:cNvSpPr>
          <p:nvPr>
            <p:ph type="title"/>
          </p:nvPr>
        </p:nvSpPr>
        <p:spPr>
          <a:xfrm>
            <a:off x="663156" y="4684142"/>
            <a:ext cx="7886700" cy="569345"/>
          </a:xfrm>
          <a:prstGeom prst="rect">
            <a:avLst/>
          </a:prstGeom>
        </p:spPr>
        <p:txBody>
          <a:bodyPr anchor="ctr"/>
          <a:lstStyle>
            <a:lvl1pPr algn="ctr">
              <a:defRPr sz="4000" b="0" i="0">
                <a:latin typeface="Gotham Medium" charset="0"/>
                <a:ea typeface="Gotham Medium" charset="0"/>
                <a:cs typeface="Gotham Medium" charset="0"/>
              </a:defRPr>
            </a:lvl1pPr>
          </a:lstStyle>
          <a:p>
            <a:r>
              <a:rPr lang="es-ES_tradnl" dirty="0"/>
              <a:t>Clic para editar título</a:t>
            </a:r>
            <a:endParaRPr lang="en-US" dirty="0"/>
          </a:p>
        </p:txBody>
      </p:sp>
      <p:sp>
        <p:nvSpPr>
          <p:cNvPr id="4" name="Marcador de texto 3"/>
          <p:cNvSpPr>
            <a:spLocks noGrp="1"/>
          </p:cNvSpPr>
          <p:nvPr>
            <p:ph type="body" sz="quarter" idx="10" hasCustomPrompt="1"/>
          </p:nvPr>
        </p:nvSpPr>
        <p:spPr>
          <a:xfrm>
            <a:off x="822325" y="4036651"/>
            <a:ext cx="2508250" cy="377825"/>
          </a:xfrm>
          <a:prstGeom prst="rect">
            <a:avLst/>
          </a:prstGeom>
        </p:spPr>
        <p:txBody>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s-ES" dirty="0"/>
              <a:t>Nombre profesor</a:t>
            </a:r>
          </a:p>
          <a:p>
            <a:pPr lvl="0"/>
            <a:endParaRPr lang="es-419" dirty="0"/>
          </a:p>
        </p:txBody>
      </p:sp>
      <p:sp>
        <p:nvSpPr>
          <p:cNvPr id="5" name="Marcador de texto 3"/>
          <p:cNvSpPr>
            <a:spLocks noGrp="1"/>
          </p:cNvSpPr>
          <p:nvPr>
            <p:ph type="body" sz="quarter" idx="11" hasCustomPrompt="1"/>
          </p:nvPr>
        </p:nvSpPr>
        <p:spPr>
          <a:xfrm>
            <a:off x="4978490" y="4036651"/>
            <a:ext cx="2508250" cy="377825"/>
          </a:xfrm>
          <a:prstGeom prst="rect">
            <a:avLst/>
          </a:prstGeom>
        </p:spPr>
        <p:txBody>
          <a:bodyPr anchor="ctr"/>
          <a:lstStyle>
            <a:lvl1pPr marL="0" indent="0" algn="l">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s-ES" dirty="0"/>
              <a:t>Nombre Curso</a:t>
            </a:r>
          </a:p>
          <a:p>
            <a:pPr lvl="0"/>
            <a:r>
              <a:rPr lang="es-ES" dirty="0"/>
              <a:t>Semestre Curso</a:t>
            </a:r>
            <a:endParaRPr lang="es-419" dirty="0"/>
          </a:p>
        </p:txBody>
      </p:sp>
    </p:spTree>
    <p:extLst>
      <p:ext uri="{BB962C8B-B14F-4D97-AF65-F5344CB8AC3E}">
        <p14:creationId xmlns:p14="http://schemas.microsoft.com/office/powerpoint/2010/main" val="2006573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4" name="Marcador de título 1"/>
          <p:cNvSpPr>
            <a:spLocks noGrp="1"/>
          </p:cNvSpPr>
          <p:nvPr>
            <p:ph type="title"/>
          </p:nvPr>
        </p:nvSpPr>
        <p:spPr>
          <a:xfrm>
            <a:off x="421482" y="246304"/>
            <a:ext cx="6658587" cy="317626"/>
          </a:xfrm>
          <a:prstGeom prst="rect">
            <a:avLst/>
          </a:prstGeom>
        </p:spPr>
        <p:txBody>
          <a:bodyPr vert="horz" lIns="91440" tIns="45720" rIns="91440" bIns="45720" rtlCol="0" anchor="t">
            <a:normAutofit/>
          </a:bodyPr>
          <a:lstStyle>
            <a:lvl1pPr>
              <a:defRPr b="0" i="0">
                <a:latin typeface="Gotham Medium" charset="0"/>
                <a:ea typeface="Gotham Medium" charset="0"/>
                <a:cs typeface="Gotham Medium" charset="0"/>
              </a:defRPr>
            </a:lvl1pPr>
          </a:lstStyle>
          <a:p>
            <a:r>
              <a:rPr lang="es-ES_tradnl" dirty="0"/>
              <a:t>Clic para editar título</a:t>
            </a:r>
          </a:p>
        </p:txBody>
      </p:sp>
      <p:sp>
        <p:nvSpPr>
          <p:cNvPr id="5" name="Marcador de texto 2"/>
          <p:cNvSpPr>
            <a:spLocks noGrp="1"/>
          </p:cNvSpPr>
          <p:nvPr>
            <p:ph idx="1"/>
          </p:nvPr>
        </p:nvSpPr>
        <p:spPr>
          <a:xfrm>
            <a:off x="421482" y="933994"/>
            <a:ext cx="8293816" cy="3655259"/>
          </a:xfrm>
          <a:prstGeom prst="rect">
            <a:avLst/>
          </a:prstGeom>
        </p:spPr>
        <p:txBody>
          <a:bodyPr vert="horz" lIns="91440" tIns="45720" rIns="91440" bIns="45720" rtlCol="0">
            <a:normAutofit/>
          </a:bodyPr>
          <a:lstStyle>
            <a:lvl1pPr marL="342896" indent="-342896">
              <a:buFont typeface="Arial" charset="0"/>
              <a:buChar char="•"/>
              <a:defRPr sz="1999">
                <a:latin typeface="Arial" charset="0"/>
                <a:ea typeface="Arial" charset="0"/>
                <a:cs typeface="Arial" charset="0"/>
              </a:defRPr>
            </a:lvl1pPr>
            <a:lvl2pPr marL="742941" indent="-285747">
              <a:buFont typeface="Arial" charset="0"/>
              <a:buChar char="•"/>
              <a:defRPr>
                <a:latin typeface="Arial" charset="0"/>
                <a:ea typeface="Arial" charset="0"/>
                <a:cs typeface="Arial" charset="0"/>
              </a:defRPr>
            </a:lvl2pPr>
            <a:lvl3pPr marL="1200137" indent="-285747">
              <a:buFont typeface="Arial" charset="0"/>
              <a:buChar char="•"/>
              <a:defRPr sz="1600">
                <a:latin typeface="Arial" charset="0"/>
                <a:ea typeface="Arial" charset="0"/>
                <a:cs typeface="Arial" charset="0"/>
              </a:defRPr>
            </a:lvl3pPr>
            <a:lvl4pPr marL="1657331" indent="-285747">
              <a:buFont typeface="Arial" charset="0"/>
              <a:buChar char="•"/>
              <a:defRPr sz="1400">
                <a:latin typeface="Arial" charset="0"/>
                <a:ea typeface="Arial" charset="0"/>
                <a:cs typeface="Arial" charset="0"/>
              </a:defRPr>
            </a:lvl4pPr>
            <a:lvl5pPr marL="2000228" indent="-171448">
              <a:buFont typeface="Arial" charset="0"/>
              <a:buChar char="•"/>
              <a:defRPr sz="1200">
                <a:latin typeface="Arial" charset="0"/>
                <a:ea typeface="Arial" charset="0"/>
                <a:cs typeface="Arial" charset="0"/>
              </a:defRPr>
            </a:lvl5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Tree>
    <p:extLst>
      <p:ext uri="{BB962C8B-B14F-4D97-AF65-F5344CB8AC3E}">
        <p14:creationId xmlns:p14="http://schemas.microsoft.com/office/powerpoint/2010/main" val="1916384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3" name="Marcador de título 1"/>
          <p:cNvSpPr>
            <a:spLocks noGrp="1"/>
          </p:cNvSpPr>
          <p:nvPr>
            <p:ph type="title"/>
          </p:nvPr>
        </p:nvSpPr>
        <p:spPr>
          <a:xfrm>
            <a:off x="421482" y="246304"/>
            <a:ext cx="6736964" cy="317626"/>
          </a:xfrm>
          <a:prstGeom prst="rect">
            <a:avLst/>
          </a:prstGeom>
        </p:spPr>
        <p:txBody>
          <a:bodyPr vert="horz" lIns="91440" tIns="45720" rIns="91440" bIns="45720" rtlCol="0" anchor="t">
            <a:normAutofit/>
          </a:bodyPr>
          <a:lstStyle>
            <a:lvl1pPr>
              <a:defRPr b="0" i="0">
                <a:latin typeface="Gotham Medium" charset="0"/>
                <a:ea typeface="Gotham Medium" charset="0"/>
                <a:cs typeface="Gotham Medium" charset="0"/>
              </a:defRPr>
            </a:lvl1pPr>
          </a:lstStyle>
          <a:p>
            <a:r>
              <a:rPr lang="es-ES_tradnl" dirty="0"/>
              <a:t>Clic para editar título</a:t>
            </a:r>
          </a:p>
        </p:txBody>
      </p:sp>
      <p:sp>
        <p:nvSpPr>
          <p:cNvPr id="4" name="Marcador de texto 2"/>
          <p:cNvSpPr>
            <a:spLocks noGrp="1"/>
          </p:cNvSpPr>
          <p:nvPr>
            <p:ph idx="1"/>
          </p:nvPr>
        </p:nvSpPr>
        <p:spPr>
          <a:xfrm>
            <a:off x="421482" y="947057"/>
            <a:ext cx="8293816" cy="3426535"/>
          </a:xfrm>
          <a:prstGeom prst="rect">
            <a:avLst/>
          </a:prstGeom>
        </p:spPr>
        <p:txBody>
          <a:bodyPr vert="horz" lIns="91440" tIns="45720" rIns="91440" bIns="45720" rtlCol="0">
            <a:normAutofit/>
          </a:bodyPr>
          <a:lstStyle>
            <a:lvl1pPr marL="342896" indent="-342896">
              <a:buFont typeface="Arial" charset="0"/>
              <a:buChar char="•"/>
              <a:defRPr sz="1999">
                <a:latin typeface="Arial" charset="0"/>
                <a:ea typeface="Arial" charset="0"/>
                <a:cs typeface="Arial" charset="0"/>
              </a:defRPr>
            </a:lvl1pPr>
            <a:lvl2pPr marL="742941" indent="-285747">
              <a:buFont typeface="Arial" charset="0"/>
              <a:buChar char="•"/>
              <a:defRPr>
                <a:latin typeface="Arial" charset="0"/>
                <a:ea typeface="Arial" charset="0"/>
                <a:cs typeface="Arial" charset="0"/>
              </a:defRPr>
            </a:lvl2pPr>
            <a:lvl3pPr marL="1200137" indent="-285747">
              <a:buFont typeface="Arial" charset="0"/>
              <a:buChar char="•"/>
              <a:defRPr sz="1600">
                <a:latin typeface="Arial" charset="0"/>
                <a:ea typeface="Arial" charset="0"/>
                <a:cs typeface="Arial" charset="0"/>
              </a:defRPr>
            </a:lvl3pPr>
            <a:lvl4pPr marL="1657331" indent="-285747">
              <a:buFont typeface="Arial" charset="0"/>
              <a:buChar char="•"/>
              <a:defRPr sz="1400">
                <a:latin typeface="Arial" charset="0"/>
                <a:ea typeface="Arial" charset="0"/>
                <a:cs typeface="Arial" charset="0"/>
              </a:defRPr>
            </a:lvl4pPr>
            <a:lvl5pPr marL="2000228" indent="-171448">
              <a:buFont typeface="Arial" charset="0"/>
              <a:buChar char="•"/>
              <a:defRPr sz="1200">
                <a:latin typeface="Arial" charset="0"/>
                <a:ea typeface="Arial" charset="0"/>
                <a:cs typeface="Arial" charset="0"/>
              </a:defRPr>
            </a:lvl5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Tree>
    <p:extLst>
      <p:ext uri="{BB962C8B-B14F-4D97-AF65-F5344CB8AC3E}">
        <p14:creationId xmlns:p14="http://schemas.microsoft.com/office/powerpoint/2010/main" val="701046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965426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3.xml"/><Relationship Id="rId1" Type="http://schemas.openxmlformats.org/officeDocument/2006/relationships/slideLayout" Target="../slideLayouts/slideLayout3.xml"/><Relationship Id="rId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Imagen 1"/>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175" y="0"/>
            <a:ext cx="9170988" cy="550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60" r:id="rId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charset="0"/>
        </a:defRPr>
      </a:lvl2pPr>
      <a:lvl3pPr algn="l" rtl="0" eaLnBrk="0" fontAlgn="base" hangingPunct="0">
        <a:lnSpc>
          <a:spcPct val="90000"/>
        </a:lnSpc>
        <a:spcBef>
          <a:spcPct val="0"/>
        </a:spcBef>
        <a:spcAft>
          <a:spcPct val="0"/>
        </a:spcAft>
        <a:defRPr sz="4400">
          <a:solidFill>
            <a:schemeClr val="tx1"/>
          </a:solidFill>
          <a:latin typeface="Calibri Light" charset="0"/>
        </a:defRPr>
      </a:lvl3pPr>
      <a:lvl4pPr algn="l" rtl="0" eaLnBrk="0" fontAlgn="base" hangingPunct="0">
        <a:lnSpc>
          <a:spcPct val="90000"/>
        </a:lnSpc>
        <a:spcBef>
          <a:spcPct val="0"/>
        </a:spcBef>
        <a:spcAft>
          <a:spcPct val="0"/>
        </a:spcAft>
        <a:defRPr sz="4400">
          <a:solidFill>
            <a:schemeClr val="tx1"/>
          </a:solidFill>
          <a:latin typeface="Calibri Light" charset="0"/>
        </a:defRPr>
      </a:lvl4pPr>
      <a:lvl5pPr algn="l" rtl="0" eaLnBrk="0" fontAlgn="base" hangingPunct="0">
        <a:lnSpc>
          <a:spcPct val="90000"/>
        </a:lnSpc>
        <a:spcBef>
          <a:spcPct val="0"/>
        </a:spcBef>
        <a:spcAft>
          <a:spcPct val="0"/>
        </a:spcAft>
        <a:defRPr sz="4400">
          <a:solidFill>
            <a:schemeClr val="tx1"/>
          </a:solidFill>
          <a:latin typeface="Calibri Light" charset="0"/>
        </a:defRPr>
      </a:lvl5pPr>
      <a:lvl6pPr marL="457194" algn="l" rtl="0" fontAlgn="base">
        <a:lnSpc>
          <a:spcPct val="90000"/>
        </a:lnSpc>
        <a:spcBef>
          <a:spcPct val="0"/>
        </a:spcBef>
        <a:spcAft>
          <a:spcPct val="0"/>
        </a:spcAft>
        <a:defRPr sz="4400">
          <a:solidFill>
            <a:schemeClr val="tx1"/>
          </a:solidFill>
          <a:latin typeface="Calibri Light" charset="0"/>
        </a:defRPr>
      </a:lvl6pPr>
      <a:lvl7pPr marL="914390" algn="l" rtl="0" fontAlgn="base">
        <a:lnSpc>
          <a:spcPct val="90000"/>
        </a:lnSpc>
        <a:spcBef>
          <a:spcPct val="0"/>
        </a:spcBef>
        <a:spcAft>
          <a:spcPct val="0"/>
        </a:spcAft>
        <a:defRPr sz="4400">
          <a:solidFill>
            <a:schemeClr val="tx1"/>
          </a:solidFill>
          <a:latin typeface="Calibri Light" charset="0"/>
        </a:defRPr>
      </a:lvl7pPr>
      <a:lvl8pPr marL="1371584" algn="l" rtl="0" fontAlgn="base">
        <a:lnSpc>
          <a:spcPct val="90000"/>
        </a:lnSpc>
        <a:spcBef>
          <a:spcPct val="0"/>
        </a:spcBef>
        <a:spcAft>
          <a:spcPct val="0"/>
        </a:spcAft>
        <a:defRPr sz="4400">
          <a:solidFill>
            <a:schemeClr val="tx1"/>
          </a:solidFill>
          <a:latin typeface="Calibri Light" charset="0"/>
        </a:defRPr>
      </a:lvl8pPr>
      <a:lvl9pPr marL="1828780" algn="l" rtl="0" fontAlgn="base">
        <a:lnSpc>
          <a:spcPct val="90000"/>
        </a:lnSpc>
        <a:spcBef>
          <a:spcPct val="0"/>
        </a:spcBef>
        <a:spcAft>
          <a:spcPct val="0"/>
        </a:spcAft>
        <a:defRPr sz="4400">
          <a:solidFill>
            <a:schemeClr val="tx1"/>
          </a:solidFill>
          <a:latin typeface="Calibri Light" charset="0"/>
        </a:defRPr>
      </a:lvl9pPr>
    </p:titleStyle>
    <p:bodyStyle>
      <a:lvl1pPr marL="227013" indent="-227013"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4213" indent="-227013" algn="l" rtl="0" eaLnBrk="0" fontAlgn="base" hangingPunct="0">
        <a:lnSpc>
          <a:spcPct val="90000"/>
        </a:lnSpc>
        <a:spcBef>
          <a:spcPts val="500"/>
        </a:spcBef>
        <a:spcAft>
          <a:spcPct val="0"/>
        </a:spcAft>
        <a:buFont typeface="Arial" panose="020B0604020202020204" pitchFamily="34" charset="0"/>
        <a:buChar char="•"/>
        <a:defRPr sz="2300" kern="1200">
          <a:solidFill>
            <a:schemeClr val="tx1"/>
          </a:solidFill>
          <a:latin typeface="+mn-lt"/>
          <a:ea typeface="+mn-ea"/>
          <a:cs typeface="+mn-cs"/>
        </a:defRPr>
      </a:lvl2pPr>
      <a:lvl3pPr marL="1141413" indent="-227013" algn="l" rtl="0" eaLnBrk="0" fontAlgn="base" hangingPunct="0">
        <a:lnSpc>
          <a:spcPct val="90000"/>
        </a:lnSpc>
        <a:spcBef>
          <a:spcPts val="500"/>
        </a:spcBef>
        <a:spcAft>
          <a:spcPct val="0"/>
        </a:spcAft>
        <a:buFont typeface="Arial" panose="020B0604020202020204" pitchFamily="34" charset="0"/>
        <a:buChar char="•"/>
        <a:defRPr sz="1900" kern="1200">
          <a:solidFill>
            <a:schemeClr val="tx1"/>
          </a:solidFill>
          <a:latin typeface="+mn-lt"/>
          <a:ea typeface="+mn-ea"/>
          <a:cs typeface="+mn-cs"/>
        </a:defRPr>
      </a:lvl3pPr>
      <a:lvl4pPr marL="1598613" indent="-227013"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5813" indent="-227013"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572" indent="-228597" algn="l" defTabSz="91439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67" indent="-228597" algn="l" defTabSz="91439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2" indent="-228597" algn="l" defTabSz="91439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57" indent="-228597" algn="l" defTabSz="91439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90" rtl="0" eaLnBrk="1" latinLnBrk="0" hangingPunct="1">
        <a:defRPr sz="1800" kern="1200">
          <a:solidFill>
            <a:schemeClr val="tx1"/>
          </a:solidFill>
          <a:latin typeface="+mn-lt"/>
          <a:ea typeface="+mn-ea"/>
          <a:cs typeface="+mn-cs"/>
        </a:defRPr>
      </a:lvl1pPr>
      <a:lvl2pPr marL="457194" algn="l" defTabSz="914390" rtl="0" eaLnBrk="1" latinLnBrk="0" hangingPunct="1">
        <a:defRPr sz="1800" kern="1200">
          <a:solidFill>
            <a:schemeClr val="tx1"/>
          </a:solidFill>
          <a:latin typeface="+mn-lt"/>
          <a:ea typeface="+mn-ea"/>
          <a:cs typeface="+mn-cs"/>
        </a:defRPr>
      </a:lvl2pPr>
      <a:lvl3pPr marL="914390" algn="l" defTabSz="914390" rtl="0" eaLnBrk="1" latinLnBrk="0" hangingPunct="1">
        <a:defRPr sz="1800" kern="1200">
          <a:solidFill>
            <a:schemeClr val="tx1"/>
          </a:solidFill>
          <a:latin typeface="+mn-lt"/>
          <a:ea typeface="+mn-ea"/>
          <a:cs typeface="+mn-cs"/>
        </a:defRPr>
      </a:lvl3pPr>
      <a:lvl4pPr marL="1371584" algn="l" defTabSz="914390" rtl="0" eaLnBrk="1" latinLnBrk="0" hangingPunct="1">
        <a:defRPr sz="1800" kern="1200">
          <a:solidFill>
            <a:schemeClr val="tx1"/>
          </a:solidFill>
          <a:latin typeface="+mn-lt"/>
          <a:ea typeface="+mn-ea"/>
          <a:cs typeface="+mn-cs"/>
        </a:defRPr>
      </a:lvl4pPr>
      <a:lvl5pPr marL="1828780" algn="l" defTabSz="914390" rtl="0" eaLnBrk="1" latinLnBrk="0" hangingPunct="1">
        <a:defRPr sz="1800" kern="1200">
          <a:solidFill>
            <a:schemeClr val="tx1"/>
          </a:solidFill>
          <a:latin typeface="+mn-lt"/>
          <a:ea typeface="+mn-ea"/>
          <a:cs typeface="+mn-cs"/>
        </a:defRPr>
      </a:lvl5pPr>
      <a:lvl6pPr marL="2285974" algn="l" defTabSz="914390" rtl="0" eaLnBrk="1" latinLnBrk="0" hangingPunct="1">
        <a:defRPr sz="1800" kern="1200">
          <a:solidFill>
            <a:schemeClr val="tx1"/>
          </a:solidFill>
          <a:latin typeface="+mn-lt"/>
          <a:ea typeface="+mn-ea"/>
          <a:cs typeface="+mn-cs"/>
        </a:defRPr>
      </a:lvl6pPr>
      <a:lvl7pPr marL="2743170" algn="l" defTabSz="914390" rtl="0" eaLnBrk="1" latinLnBrk="0" hangingPunct="1">
        <a:defRPr sz="1800" kern="1200">
          <a:solidFill>
            <a:schemeClr val="tx1"/>
          </a:solidFill>
          <a:latin typeface="+mn-lt"/>
          <a:ea typeface="+mn-ea"/>
          <a:cs typeface="+mn-cs"/>
        </a:defRPr>
      </a:lvl7pPr>
      <a:lvl8pPr marL="3200365" algn="l" defTabSz="914390" rtl="0" eaLnBrk="1" latinLnBrk="0" hangingPunct="1">
        <a:defRPr sz="1800" kern="1200">
          <a:solidFill>
            <a:schemeClr val="tx1"/>
          </a:solidFill>
          <a:latin typeface="+mn-lt"/>
          <a:ea typeface="+mn-ea"/>
          <a:cs typeface="+mn-cs"/>
        </a:defRPr>
      </a:lvl8pPr>
      <a:lvl9pPr marL="3657560" algn="l" defTabSz="91439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Marcador de fecha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7CC314AF-1CE1-460B-8FA5-4EE929183EA9}" type="datetimeFigureOut">
              <a:rPr lang="es-ES_tradnl"/>
              <a:pPr>
                <a:defRPr/>
              </a:pPr>
              <a:t>12/12/2020</a:t>
            </a:fld>
            <a:endParaRPr lang="es-ES_tradnl"/>
          </a:p>
        </p:txBody>
      </p:sp>
      <p:sp>
        <p:nvSpPr>
          <p:cNvPr id="5" name="Marcador de pie de página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s-ES_tradnl"/>
          </a:p>
        </p:txBody>
      </p:sp>
      <p:sp>
        <p:nvSpPr>
          <p:cNvPr id="6" name="Marcador de número de diapositiva 5"/>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defRPr>
            </a:lvl1pPr>
          </a:lstStyle>
          <a:p>
            <a:pPr>
              <a:defRPr/>
            </a:pPr>
            <a:fld id="{AF077423-E32A-40B9-B5D7-F070448FC82A}" type="slidenum">
              <a:rPr lang="es-ES_tradnl"/>
              <a:pPr>
                <a:defRPr/>
              </a:pPr>
              <a:t>‹Nº›</a:t>
            </a:fld>
            <a:endParaRPr lang="es-ES_tradnl"/>
          </a:p>
        </p:txBody>
      </p:sp>
      <p:pic>
        <p:nvPicPr>
          <p:cNvPr id="2053" name="Imagen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4772025"/>
            <a:ext cx="914400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4" name="Imagen 10"/>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00900" y="165100"/>
            <a:ext cx="1565275" cy="75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62" r:id="rId1"/>
  </p:sldLayoutIdLst>
  <p:txStyles>
    <p:titleStyle>
      <a:lvl1pPr algn="l" rtl="0" eaLnBrk="0" fontAlgn="base" hangingPunct="0">
        <a:lnSpc>
          <a:spcPct val="90000"/>
        </a:lnSpc>
        <a:spcBef>
          <a:spcPct val="0"/>
        </a:spcBef>
        <a:spcAft>
          <a:spcPct val="0"/>
        </a:spcAft>
        <a:defRPr sz="1900" b="1" kern="1200">
          <a:solidFill>
            <a:schemeClr val="tx1"/>
          </a:solidFill>
          <a:latin typeface="Arial" charset="0"/>
          <a:ea typeface="Arial" charset="0"/>
          <a:cs typeface="Arial" charset="0"/>
        </a:defRPr>
      </a:lvl1pPr>
      <a:lvl2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2pPr>
      <a:lvl3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3pPr>
      <a:lvl4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4pPr>
      <a:lvl5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5pPr>
      <a:lvl6pPr marL="457194" algn="l" rtl="0" fontAlgn="base">
        <a:lnSpc>
          <a:spcPct val="90000"/>
        </a:lnSpc>
        <a:spcBef>
          <a:spcPct val="0"/>
        </a:spcBef>
        <a:spcAft>
          <a:spcPct val="0"/>
        </a:spcAft>
        <a:defRPr sz="1999" b="1">
          <a:solidFill>
            <a:schemeClr val="tx1"/>
          </a:solidFill>
          <a:latin typeface="Arial" charset="0"/>
          <a:ea typeface="Arial" charset="0"/>
          <a:cs typeface="Arial" charset="0"/>
        </a:defRPr>
      </a:lvl6pPr>
      <a:lvl7pPr marL="914390" algn="l" rtl="0" fontAlgn="base">
        <a:lnSpc>
          <a:spcPct val="90000"/>
        </a:lnSpc>
        <a:spcBef>
          <a:spcPct val="0"/>
        </a:spcBef>
        <a:spcAft>
          <a:spcPct val="0"/>
        </a:spcAft>
        <a:defRPr sz="1999" b="1">
          <a:solidFill>
            <a:schemeClr val="tx1"/>
          </a:solidFill>
          <a:latin typeface="Arial" charset="0"/>
          <a:ea typeface="Arial" charset="0"/>
          <a:cs typeface="Arial" charset="0"/>
        </a:defRPr>
      </a:lvl7pPr>
      <a:lvl8pPr marL="1371584" algn="l" rtl="0" fontAlgn="base">
        <a:lnSpc>
          <a:spcPct val="90000"/>
        </a:lnSpc>
        <a:spcBef>
          <a:spcPct val="0"/>
        </a:spcBef>
        <a:spcAft>
          <a:spcPct val="0"/>
        </a:spcAft>
        <a:defRPr sz="1999" b="1">
          <a:solidFill>
            <a:schemeClr val="tx1"/>
          </a:solidFill>
          <a:latin typeface="Arial" charset="0"/>
          <a:ea typeface="Arial" charset="0"/>
          <a:cs typeface="Arial" charset="0"/>
        </a:defRPr>
      </a:lvl8pPr>
      <a:lvl9pPr marL="1828780" algn="l" rtl="0" fontAlgn="base">
        <a:lnSpc>
          <a:spcPct val="90000"/>
        </a:lnSpc>
        <a:spcBef>
          <a:spcPct val="0"/>
        </a:spcBef>
        <a:spcAft>
          <a:spcPct val="0"/>
        </a:spcAft>
        <a:defRPr sz="1999" b="1">
          <a:solidFill>
            <a:schemeClr val="tx1"/>
          </a:solidFill>
          <a:latin typeface="Arial" charset="0"/>
          <a:ea typeface="Arial" charset="0"/>
          <a:cs typeface="Arial" charset="0"/>
        </a:defRPr>
      </a:lvl9pPr>
    </p:titleStyle>
    <p:bodyStyle>
      <a:lvl1pPr marL="227013" indent="-227013" algn="l" rtl="0" eaLnBrk="0" fontAlgn="base" hangingPunct="0">
        <a:lnSpc>
          <a:spcPct val="90000"/>
        </a:lnSpc>
        <a:spcBef>
          <a:spcPts val="1000"/>
        </a:spcBef>
        <a:spcAft>
          <a:spcPct val="0"/>
        </a:spcAft>
        <a:buFont typeface="Arial" panose="020B0604020202020204" pitchFamily="34" charset="0"/>
        <a:buChar char="•"/>
        <a:defRPr sz="1900" kern="1200">
          <a:solidFill>
            <a:schemeClr val="tx1"/>
          </a:solidFill>
          <a:latin typeface="Arial" charset="0"/>
          <a:ea typeface="Arial" charset="0"/>
          <a:cs typeface="Arial" charset="0"/>
        </a:defRPr>
      </a:lvl1pPr>
      <a:lvl2pPr marL="684213" indent="-227013"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Arial" charset="0"/>
          <a:ea typeface="Arial" charset="0"/>
          <a:cs typeface="Arial" charset="0"/>
        </a:defRPr>
      </a:lvl2pPr>
      <a:lvl3pPr marL="1141413" indent="-227013" algn="l" rtl="0" eaLnBrk="0" fontAlgn="base" hangingPunct="0">
        <a:lnSpc>
          <a:spcPct val="90000"/>
        </a:lnSpc>
        <a:spcBef>
          <a:spcPts val="500"/>
        </a:spcBef>
        <a:spcAft>
          <a:spcPct val="0"/>
        </a:spcAft>
        <a:buFont typeface="Arial" panose="020B0604020202020204" pitchFamily="34" charset="0"/>
        <a:buChar char="•"/>
        <a:defRPr sz="1600" kern="1200">
          <a:solidFill>
            <a:schemeClr val="tx1"/>
          </a:solidFill>
          <a:latin typeface="Arial" charset="0"/>
          <a:ea typeface="Arial" charset="0"/>
          <a:cs typeface="Arial" charset="0"/>
        </a:defRPr>
      </a:lvl3pPr>
      <a:lvl4pPr marL="1598613" indent="-227013" algn="l" rtl="0" eaLnBrk="0" fontAlgn="base" hangingPunct="0">
        <a:lnSpc>
          <a:spcPct val="90000"/>
        </a:lnSpc>
        <a:spcBef>
          <a:spcPts val="500"/>
        </a:spcBef>
        <a:spcAft>
          <a:spcPct val="0"/>
        </a:spcAft>
        <a:buFont typeface="Arial" panose="020B0604020202020204" pitchFamily="34" charset="0"/>
        <a:buChar char="•"/>
        <a:defRPr sz="1400" kern="1200">
          <a:solidFill>
            <a:schemeClr val="tx1"/>
          </a:solidFill>
          <a:latin typeface="Arial" charset="0"/>
          <a:ea typeface="Arial" charset="0"/>
          <a:cs typeface="Arial" charset="0"/>
        </a:defRPr>
      </a:lvl4pPr>
      <a:lvl5pPr marL="2055813" indent="-227013" algn="l" rtl="0" eaLnBrk="0" fontAlgn="base" hangingPunct="0">
        <a:lnSpc>
          <a:spcPct val="90000"/>
        </a:lnSpc>
        <a:spcBef>
          <a:spcPts val="500"/>
        </a:spcBef>
        <a:spcAft>
          <a:spcPct val="0"/>
        </a:spcAft>
        <a:buFont typeface="Arial" panose="020B0604020202020204" pitchFamily="34" charset="0"/>
        <a:buChar char="•"/>
        <a:defRPr sz="1200" kern="1200">
          <a:solidFill>
            <a:schemeClr val="tx1"/>
          </a:solidFill>
          <a:latin typeface="Arial" charset="0"/>
          <a:ea typeface="Arial" charset="0"/>
          <a:cs typeface="Arial" charset="0"/>
        </a:defRPr>
      </a:lvl5pPr>
      <a:lvl6pPr marL="2514572"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67"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62"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57"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390" rtl="0" eaLnBrk="1" latinLnBrk="0" hangingPunct="1">
        <a:defRPr sz="1800" kern="1200">
          <a:solidFill>
            <a:schemeClr val="tx1"/>
          </a:solidFill>
          <a:latin typeface="+mn-lt"/>
          <a:ea typeface="+mn-ea"/>
          <a:cs typeface="+mn-cs"/>
        </a:defRPr>
      </a:lvl1pPr>
      <a:lvl2pPr marL="457194" algn="l" defTabSz="914390" rtl="0" eaLnBrk="1" latinLnBrk="0" hangingPunct="1">
        <a:defRPr sz="1800" kern="1200">
          <a:solidFill>
            <a:schemeClr val="tx1"/>
          </a:solidFill>
          <a:latin typeface="+mn-lt"/>
          <a:ea typeface="+mn-ea"/>
          <a:cs typeface="+mn-cs"/>
        </a:defRPr>
      </a:lvl2pPr>
      <a:lvl3pPr marL="914390" algn="l" defTabSz="914390" rtl="0" eaLnBrk="1" latinLnBrk="0" hangingPunct="1">
        <a:defRPr sz="1800" kern="1200">
          <a:solidFill>
            <a:schemeClr val="tx1"/>
          </a:solidFill>
          <a:latin typeface="+mn-lt"/>
          <a:ea typeface="+mn-ea"/>
          <a:cs typeface="+mn-cs"/>
        </a:defRPr>
      </a:lvl3pPr>
      <a:lvl4pPr marL="1371584" algn="l" defTabSz="914390" rtl="0" eaLnBrk="1" latinLnBrk="0" hangingPunct="1">
        <a:defRPr sz="1800" kern="1200">
          <a:solidFill>
            <a:schemeClr val="tx1"/>
          </a:solidFill>
          <a:latin typeface="+mn-lt"/>
          <a:ea typeface="+mn-ea"/>
          <a:cs typeface="+mn-cs"/>
        </a:defRPr>
      </a:lvl4pPr>
      <a:lvl5pPr marL="1828780" algn="l" defTabSz="914390" rtl="0" eaLnBrk="1" latinLnBrk="0" hangingPunct="1">
        <a:defRPr sz="1800" kern="1200">
          <a:solidFill>
            <a:schemeClr val="tx1"/>
          </a:solidFill>
          <a:latin typeface="+mn-lt"/>
          <a:ea typeface="+mn-ea"/>
          <a:cs typeface="+mn-cs"/>
        </a:defRPr>
      </a:lvl5pPr>
      <a:lvl6pPr marL="2285974" algn="l" defTabSz="914390" rtl="0" eaLnBrk="1" latinLnBrk="0" hangingPunct="1">
        <a:defRPr sz="1800" kern="1200">
          <a:solidFill>
            <a:schemeClr val="tx1"/>
          </a:solidFill>
          <a:latin typeface="+mn-lt"/>
          <a:ea typeface="+mn-ea"/>
          <a:cs typeface="+mn-cs"/>
        </a:defRPr>
      </a:lvl6pPr>
      <a:lvl7pPr marL="2743170" algn="l" defTabSz="914390" rtl="0" eaLnBrk="1" latinLnBrk="0" hangingPunct="1">
        <a:defRPr sz="1800" kern="1200">
          <a:solidFill>
            <a:schemeClr val="tx1"/>
          </a:solidFill>
          <a:latin typeface="+mn-lt"/>
          <a:ea typeface="+mn-ea"/>
          <a:cs typeface="+mn-cs"/>
        </a:defRPr>
      </a:lvl7pPr>
      <a:lvl8pPr marL="3200365" algn="l" defTabSz="914390" rtl="0" eaLnBrk="1" latinLnBrk="0" hangingPunct="1">
        <a:defRPr sz="1800" kern="1200">
          <a:solidFill>
            <a:schemeClr val="tx1"/>
          </a:solidFill>
          <a:latin typeface="+mn-lt"/>
          <a:ea typeface="+mn-ea"/>
          <a:cs typeface="+mn-cs"/>
        </a:defRPr>
      </a:lvl8pPr>
      <a:lvl9pPr marL="3657560" algn="l" defTabSz="91439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Imagen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4772025"/>
            <a:ext cx="914400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6 CuadroTexto"/>
          <p:cNvSpPr txBox="1">
            <a:spLocks noChangeArrowheads="1"/>
          </p:cNvSpPr>
          <p:nvPr userDrawn="1"/>
        </p:nvSpPr>
        <p:spPr bwMode="auto">
          <a:xfrm>
            <a:off x="255588" y="4433888"/>
            <a:ext cx="50006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charset="0"/>
                <a:ea typeface="ＭＳ Ｐゴシック" charset="-128"/>
              </a:defRPr>
            </a:lvl1pPr>
            <a:lvl2pPr marL="742950" indent="-285750">
              <a:spcBef>
                <a:spcPct val="20000"/>
              </a:spcBef>
              <a:buFont typeface="Arial" charset="0"/>
              <a:buChar char="–"/>
              <a:defRPr sz="2800">
                <a:solidFill>
                  <a:schemeClr val="tx1"/>
                </a:solidFill>
                <a:latin typeface="Calibri" charset="0"/>
                <a:ea typeface="ＭＳ Ｐゴシック" charset="-128"/>
              </a:defRPr>
            </a:lvl2pPr>
            <a:lvl3pPr marL="1143000" indent="-228600">
              <a:spcBef>
                <a:spcPct val="20000"/>
              </a:spcBef>
              <a:buFont typeface="Arial" charset="0"/>
              <a:buChar char="•"/>
              <a:defRPr sz="2400">
                <a:solidFill>
                  <a:schemeClr val="tx1"/>
                </a:solidFill>
                <a:latin typeface="Calibri" charset="0"/>
                <a:ea typeface="ＭＳ Ｐゴシック" charset="-128"/>
              </a:defRPr>
            </a:lvl3pPr>
            <a:lvl4pPr marL="1600200" indent="-228600">
              <a:spcBef>
                <a:spcPct val="20000"/>
              </a:spcBef>
              <a:buFont typeface="Arial" charset="0"/>
              <a:buChar char="–"/>
              <a:defRPr sz="2000">
                <a:solidFill>
                  <a:schemeClr val="tx1"/>
                </a:solidFill>
                <a:latin typeface="Calibri" charset="0"/>
                <a:ea typeface="ＭＳ Ｐゴシック" charset="-128"/>
              </a:defRPr>
            </a:lvl4pPr>
            <a:lvl5pPr marL="2057400" indent="-228600">
              <a:spcBef>
                <a:spcPct val="20000"/>
              </a:spcBef>
              <a:buFont typeface="Arial" charset="0"/>
              <a:buChar char="»"/>
              <a:defRPr sz="2000">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charset="0"/>
                <a:ea typeface="ＭＳ Ｐゴシック" charset="-128"/>
              </a:defRPr>
            </a:lvl9pPr>
          </a:lstStyle>
          <a:p>
            <a:pPr eaLnBrk="1" fontAlgn="auto" hangingPunct="1">
              <a:spcBef>
                <a:spcPct val="0"/>
              </a:spcBef>
              <a:spcAft>
                <a:spcPts val="0"/>
              </a:spcAft>
              <a:buFontTx/>
              <a:buNone/>
              <a:defRPr/>
            </a:pPr>
            <a:r>
              <a:rPr lang="es-CL" altLang="es-ES_tradnl" sz="800" dirty="0">
                <a:latin typeface="Gotham Medium" charset="0"/>
                <a:ea typeface="Gotham Medium" charset="0"/>
                <a:cs typeface="Gotham Medium" charset="0"/>
              </a:rPr>
              <a:t>Casa Central</a:t>
            </a:r>
            <a:r>
              <a:rPr lang="es-CL" altLang="es-ES_tradnl" sz="800" dirty="0">
                <a:latin typeface="Gotham Book" charset="0"/>
                <a:ea typeface="Gotham Book" charset="0"/>
                <a:cs typeface="Gotham Book" charset="0"/>
              </a:rPr>
              <a:t>: Toesca 1783 </a:t>
            </a:r>
            <a:r>
              <a:rPr lang="es-CL" altLang="es-ES_tradnl" sz="800" dirty="0">
                <a:latin typeface="Gotham Medium" charset="0"/>
                <a:ea typeface="Gotham Medium" charset="0"/>
                <a:cs typeface="Gotham Medium" charset="0"/>
              </a:rPr>
              <a:t>| Mesa Central: </a:t>
            </a:r>
            <a:r>
              <a:rPr lang="es-CL" altLang="es-ES_tradnl" sz="800" dirty="0">
                <a:latin typeface="Gotham Book" charset="0"/>
                <a:ea typeface="Gotham Book" charset="0"/>
                <a:cs typeface="Gotham Book" charset="0"/>
              </a:rPr>
              <a:t>2 2582 6000</a:t>
            </a:r>
            <a:br>
              <a:rPr lang="es-CL" altLang="es-ES_tradnl" sz="800" dirty="0">
                <a:latin typeface="Gotham Book" charset="0"/>
                <a:ea typeface="Gotham Book" charset="0"/>
                <a:cs typeface="Gotham Book" charset="0"/>
              </a:rPr>
            </a:br>
            <a:r>
              <a:rPr lang="es-CL" altLang="es-ES_tradnl" sz="800" dirty="0">
                <a:latin typeface="Gotham Medium" charset="0"/>
                <a:ea typeface="Gotham Medium" charset="0"/>
                <a:cs typeface="Gotham Medium" charset="0"/>
              </a:rPr>
              <a:t>La Serena</a:t>
            </a:r>
            <a:r>
              <a:rPr lang="es-CL" altLang="es-ES_tradnl" sz="800" dirty="0">
                <a:latin typeface="Gotham Book" charset="0"/>
                <a:ea typeface="Gotham Book" charset="0"/>
                <a:cs typeface="Gotham Book" charset="0"/>
              </a:rPr>
              <a:t>: Av. Francisco de Aguirre 0405</a:t>
            </a:r>
            <a:r>
              <a:rPr lang="es-CL" altLang="es-ES_tradnl" sz="800" dirty="0">
                <a:latin typeface="Gotham Medium" charset="0"/>
                <a:ea typeface="Gotham Medium" charset="0"/>
                <a:cs typeface="Gotham Medium" charset="0"/>
              </a:rPr>
              <a:t> | Mesa Central</a:t>
            </a:r>
            <a:r>
              <a:rPr lang="es-CL" altLang="es-ES_tradnl" sz="800" dirty="0">
                <a:latin typeface="Gotham Book" charset="0"/>
                <a:ea typeface="Gotham Book" charset="0"/>
                <a:cs typeface="Gotham Book" charset="0"/>
              </a:rPr>
              <a:t>: 51 247 9150</a:t>
            </a:r>
          </a:p>
        </p:txBody>
      </p:sp>
      <p:pic>
        <p:nvPicPr>
          <p:cNvPr id="3076" name="Imagen 10"/>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00900" y="165100"/>
            <a:ext cx="1565275" cy="75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61" r:id="rId1"/>
  </p:sldLayoutIdLst>
  <p:txStyles>
    <p:titleStyle>
      <a:lvl1pPr algn="l" rtl="0" eaLnBrk="0" fontAlgn="base" hangingPunct="0">
        <a:lnSpc>
          <a:spcPct val="90000"/>
        </a:lnSpc>
        <a:spcBef>
          <a:spcPct val="0"/>
        </a:spcBef>
        <a:spcAft>
          <a:spcPct val="0"/>
        </a:spcAft>
        <a:defRPr sz="1900" b="1" kern="1200">
          <a:solidFill>
            <a:schemeClr val="tx1"/>
          </a:solidFill>
          <a:latin typeface="Arial" charset="0"/>
          <a:ea typeface="Arial" charset="0"/>
          <a:cs typeface="Arial" charset="0"/>
        </a:defRPr>
      </a:lvl1pPr>
      <a:lvl2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2pPr>
      <a:lvl3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3pPr>
      <a:lvl4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4pPr>
      <a:lvl5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5pPr>
      <a:lvl6pPr marL="457194" algn="l" rtl="0" fontAlgn="base">
        <a:lnSpc>
          <a:spcPct val="90000"/>
        </a:lnSpc>
        <a:spcBef>
          <a:spcPct val="0"/>
        </a:spcBef>
        <a:spcAft>
          <a:spcPct val="0"/>
        </a:spcAft>
        <a:defRPr sz="1999" b="1">
          <a:solidFill>
            <a:schemeClr val="tx1"/>
          </a:solidFill>
          <a:latin typeface="Arial" charset="0"/>
          <a:ea typeface="Arial" charset="0"/>
          <a:cs typeface="Arial" charset="0"/>
        </a:defRPr>
      </a:lvl6pPr>
      <a:lvl7pPr marL="914390" algn="l" rtl="0" fontAlgn="base">
        <a:lnSpc>
          <a:spcPct val="90000"/>
        </a:lnSpc>
        <a:spcBef>
          <a:spcPct val="0"/>
        </a:spcBef>
        <a:spcAft>
          <a:spcPct val="0"/>
        </a:spcAft>
        <a:defRPr sz="1999" b="1">
          <a:solidFill>
            <a:schemeClr val="tx1"/>
          </a:solidFill>
          <a:latin typeface="Arial" charset="0"/>
          <a:ea typeface="Arial" charset="0"/>
          <a:cs typeface="Arial" charset="0"/>
        </a:defRPr>
      </a:lvl7pPr>
      <a:lvl8pPr marL="1371584" algn="l" rtl="0" fontAlgn="base">
        <a:lnSpc>
          <a:spcPct val="90000"/>
        </a:lnSpc>
        <a:spcBef>
          <a:spcPct val="0"/>
        </a:spcBef>
        <a:spcAft>
          <a:spcPct val="0"/>
        </a:spcAft>
        <a:defRPr sz="1999" b="1">
          <a:solidFill>
            <a:schemeClr val="tx1"/>
          </a:solidFill>
          <a:latin typeface="Arial" charset="0"/>
          <a:ea typeface="Arial" charset="0"/>
          <a:cs typeface="Arial" charset="0"/>
        </a:defRPr>
      </a:lvl8pPr>
      <a:lvl9pPr marL="1828780" algn="l" rtl="0" fontAlgn="base">
        <a:lnSpc>
          <a:spcPct val="90000"/>
        </a:lnSpc>
        <a:spcBef>
          <a:spcPct val="0"/>
        </a:spcBef>
        <a:spcAft>
          <a:spcPct val="0"/>
        </a:spcAft>
        <a:defRPr sz="1999" b="1">
          <a:solidFill>
            <a:schemeClr val="tx1"/>
          </a:solidFill>
          <a:latin typeface="Arial" charset="0"/>
          <a:ea typeface="Arial" charset="0"/>
          <a:cs typeface="Arial" charset="0"/>
        </a:defRPr>
      </a:lvl9pPr>
    </p:titleStyle>
    <p:bodyStyle>
      <a:lvl1pPr marL="227013" indent="-227013" algn="l" rtl="0" eaLnBrk="0" fontAlgn="base" hangingPunct="0">
        <a:lnSpc>
          <a:spcPct val="90000"/>
        </a:lnSpc>
        <a:spcBef>
          <a:spcPts val="1000"/>
        </a:spcBef>
        <a:spcAft>
          <a:spcPct val="0"/>
        </a:spcAft>
        <a:buFont typeface="Arial" panose="020B0604020202020204" pitchFamily="34" charset="0"/>
        <a:buChar char="•"/>
        <a:defRPr sz="1900" kern="1200">
          <a:solidFill>
            <a:schemeClr val="tx1"/>
          </a:solidFill>
          <a:latin typeface="Arial" charset="0"/>
          <a:ea typeface="Arial" charset="0"/>
          <a:cs typeface="Arial" charset="0"/>
        </a:defRPr>
      </a:lvl1pPr>
      <a:lvl2pPr marL="684213" indent="-227013"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Arial" charset="0"/>
          <a:ea typeface="Arial" charset="0"/>
          <a:cs typeface="Arial" charset="0"/>
        </a:defRPr>
      </a:lvl2pPr>
      <a:lvl3pPr marL="1141413" indent="-227013" algn="l" rtl="0" eaLnBrk="0" fontAlgn="base" hangingPunct="0">
        <a:lnSpc>
          <a:spcPct val="90000"/>
        </a:lnSpc>
        <a:spcBef>
          <a:spcPts val="500"/>
        </a:spcBef>
        <a:spcAft>
          <a:spcPct val="0"/>
        </a:spcAft>
        <a:buFont typeface="Arial" panose="020B0604020202020204" pitchFamily="34" charset="0"/>
        <a:buChar char="•"/>
        <a:defRPr sz="1600" kern="1200">
          <a:solidFill>
            <a:schemeClr val="tx1"/>
          </a:solidFill>
          <a:latin typeface="Arial" charset="0"/>
          <a:ea typeface="Arial" charset="0"/>
          <a:cs typeface="Arial" charset="0"/>
        </a:defRPr>
      </a:lvl3pPr>
      <a:lvl4pPr marL="1598613" indent="-227013" algn="l" rtl="0" eaLnBrk="0" fontAlgn="base" hangingPunct="0">
        <a:lnSpc>
          <a:spcPct val="90000"/>
        </a:lnSpc>
        <a:spcBef>
          <a:spcPts val="500"/>
        </a:spcBef>
        <a:spcAft>
          <a:spcPct val="0"/>
        </a:spcAft>
        <a:buFont typeface="Arial" panose="020B0604020202020204" pitchFamily="34" charset="0"/>
        <a:buChar char="•"/>
        <a:defRPr sz="1400" kern="1200">
          <a:solidFill>
            <a:schemeClr val="tx1"/>
          </a:solidFill>
          <a:latin typeface="Arial" charset="0"/>
          <a:ea typeface="Arial" charset="0"/>
          <a:cs typeface="Arial" charset="0"/>
        </a:defRPr>
      </a:lvl4pPr>
      <a:lvl5pPr marL="2055813" indent="-227013" algn="l" rtl="0" eaLnBrk="0" fontAlgn="base" hangingPunct="0">
        <a:lnSpc>
          <a:spcPct val="90000"/>
        </a:lnSpc>
        <a:spcBef>
          <a:spcPts val="500"/>
        </a:spcBef>
        <a:spcAft>
          <a:spcPct val="0"/>
        </a:spcAft>
        <a:buFont typeface="Arial" panose="020B0604020202020204" pitchFamily="34" charset="0"/>
        <a:buChar char="•"/>
        <a:defRPr sz="1200" kern="1200">
          <a:solidFill>
            <a:schemeClr val="tx1"/>
          </a:solidFill>
          <a:latin typeface="Arial" charset="0"/>
          <a:ea typeface="Arial" charset="0"/>
          <a:cs typeface="Arial" charset="0"/>
        </a:defRPr>
      </a:lvl5pPr>
      <a:lvl6pPr marL="2514572"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67"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62"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57"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390" rtl="0" eaLnBrk="1" latinLnBrk="0" hangingPunct="1">
        <a:defRPr sz="1800" kern="1200">
          <a:solidFill>
            <a:schemeClr val="tx1"/>
          </a:solidFill>
          <a:latin typeface="+mn-lt"/>
          <a:ea typeface="+mn-ea"/>
          <a:cs typeface="+mn-cs"/>
        </a:defRPr>
      </a:lvl1pPr>
      <a:lvl2pPr marL="457194" algn="l" defTabSz="914390" rtl="0" eaLnBrk="1" latinLnBrk="0" hangingPunct="1">
        <a:defRPr sz="1800" kern="1200">
          <a:solidFill>
            <a:schemeClr val="tx1"/>
          </a:solidFill>
          <a:latin typeface="+mn-lt"/>
          <a:ea typeface="+mn-ea"/>
          <a:cs typeface="+mn-cs"/>
        </a:defRPr>
      </a:lvl2pPr>
      <a:lvl3pPr marL="914390" algn="l" defTabSz="914390" rtl="0" eaLnBrk="1" latinLnBrk="0" hangingPunct="1">
        <a:defRPr sz="1800" kern="1200">
          <a:solidFill>
            <a:schemeClr val="tx1"/>
          </a:solidFill>
          <a:latin typeface="+mn-lt"/>
          <a:ea typeface="+mn-ea"/>
          <a:cs typeface="+mn-cs"/>
        </a:defRPr>
      </a:lvl3pPr>
      <a:lvl4pPr marL="1371584" algn="l" defTabSz="914390" rtl="0" eaLnBrk="1" latinLnBrk="0" hangingPunct="1">
        <a:defRPr sz="1800" kern="1200">
          <a:solidFill>
            <a:schemeClr val="tx1"/>
          </a:solidFill>
          <a:latin typeface="+mn-lt"/>
          <a:ea typeface="+mn-ea"/>
          <a:cs typeface="+mn-cs"/>
        </a:defRPr>
      </a:lvl4pPr>
      <a:lvl5pPr marL="1828780" algn="l" defTabSz="914390" rtl="0" eaLnBrk="1" latinLnBrk="0" hangingPunct="1">
        <a:defRPr sz="1800" kern="1200">
          <a:solidFill>
            <a:schemeClr val="tx1"/>
          </a:solidFill>
          <a:latin typeface="+mn-lt"/>
          <a:ea typeface="+mn-ea"/>
          <a:cs typeface="+mn-cs"/>
        </a:defRPr>
      </a:lvl5pPr>
      <a:lvl6pPr marL="2285974" algn="l" defTabSz="914390" rtl="0" eaLnBrk="1" latinLnBrk="0" hangingPunct="1">
        <a:defRPr sz="1800" kern="1200">
          <a:solidFill>
            <a:schemeClr val="tx1"/>
          </a:solidFill>
          <a:latin typeface="+mn-lt"/>
          <a:ea typeface="+mn-ea"/>
          <a:cs typeface="+mn-cs"/>
        </a:defRPr>
      </a:lvl6pPr>
      <a:lvl7pPr marL="2743170" algn="l" defTabSz="914390" rtl="0" eaLnBrk="1" latinLnBrk="0" hangingPunct="1">
        <a:defRPr sz="1800" kern="1200">
          <a:solidFill>
            <a:schemeClr val="tx1"/>
          </a:solidFill>
          <a:latin typeface="+mn-lt"/>
          <a:ea typeface="+mn-ea"/>
          <a:cs typeface="+mn-cs"/>
        </a:defRPr>
      </a:lvl7pPr>
      <a:lvl8pPr marL="3200365" algn="l" defTabSz="914390" rtl="0" eaLnBrk="1" latinLnBrk="0" hangingPunct="1">
        <a:defRPr sz="1800" kern="1200">
          <a:solidFill>
            <a:schemeClr val="tx1"/>
          </a:solidFill>
          <a:latin typeface="+mn-lt"/>
          <a:ea typeface="+mn-ea"/>
          <a:cs typeface="+mn-cs"/>
        </a:defRPr>
      </a:lvl8pPr>
      <a:lvl9pPr marL="3657560" algn="l" defTabSz="91439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Marcador de fecha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C7E84DD9-0F05-4CD3-BC52-4F55C158138E}" type="datetimeFigureOut">
              <a:rPr lang="es-ES_tradnl"/>
              <a:pPr>
                <a:defRPr/>
              </a:pPr>
              <a:t>12/12/2020</a:t>
            </a:fld>
            <a:endParaRPr lang="es-ES_tradnl" dirty="0"/>
          </a:p>
        </p:txBody>
      </p:sp>
      <p:sp>
        <p:nvSpPr>
          <p:cNvPr id="5" name="Marcador de pie de página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s-ES_tradnl"/>
          </a:p>
        </p:txBody>
      </p:sp>
      <p:sp>
        <p:nvSpPr>
          <p:cNvPr id="6" name="Marcador de número de diapositiva 5"/>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defRPr>
            </a:lvl1pPr>
          </a:lstStyle>
          <a:p>
            <a:pPr>
              <a:defRPr/>
            </a:pPr>
            <a:fld id="{95C9A069-119F-40A7-9532-D75754F3C21D}" type="slidenum">
              <a:rPr lang="es-ES_tradnl"/>
              <a:pPr>
                <a:defRPr/>
              </a:pPr>
              <a:t>‹Nº›</a:t>
            </a:fld>
            <a:endParaRPr lang="es-ES_tradnl" dirty="0"/>
          </a:p>
        </p:txBody>
      </p:sp>
      <p:pic>
        <p:nvPicPr>
          <p:cNvPr id="4101" name="Imagen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00" y="-361950"/>
            <a:ext cx="9170988" cy="550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63" r:id="rId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charset="0"/>
        </a:defRPr>
      </a:lvl2pPr>
      <a:lvl3pPr algn="l" rtl="0" eaLnBrk="0" fontAlgn="base" hangingPunct="0">
        <a:lnSpc>
          <a:spcPct val="90000"/>
        </a:lnSpc>
        <a:spcBef>
          <a:spcPct val="0"/>
        </a:spcBef>
        <a:spcAft>
          <a:spcPct val="0"/>
        </a:spcAft>
        <a:defRPr sz="4400">
          <a:solidFill>
            <a:schemeClr val="tx1"/>
          </a:solidFill>
          <a:latin typeface="Calibri Light" charset="0"/>
        </a:defRPr>
      </a:lvl3pPr>
      <a:lvl4pPr algn="l" rtl="0" eaLnBrk="0" fontAlgn="base" hangingPunct="0">
        <a:lnSpc>
          <a:spcPct val="90000"/>
        </a:lnSpc>
        <a:spcBef>
          <a:spcPct val="0"/>
        </a:spcBef>
        <a:spcAft>
          <a:spcPct val="0"/>
        </a:spcAft>
        <a:defRPr sz="4400">
          <a:solidFill>
            <a:schemeClr val="tx1"/>
          </a:solidFill>
          <a:latin typeface="Calibri Light" charset="0"/>
        </a:defRPr>
      </a:lvl4pPr>
      <a:lvl5pPr algn="l" rtl="0" eaLnBrk="0" fontAlgn="base" hangingPunct="0">
        <a:lnSpc>
          <a:spcPct val="90000"/>
        </a:lnSpc>
        <a:spcBef>
          <a:spcPct val="0"/>
        </a:spcBef>
        <a:spcAft>
          <a:spcPct val="0"/>
        </a:spcAft>
        <a:defRPr sz="4400">
          <a:solidFill>
            <a:schemeClr val="tx1"/>
          </a:solidFill>
          <a:latin typeface="Calibri Light" charset="0"/>
        </a:defRPr>
      </a:lvl5pPr>
      <a:lvl6pPr marL="457194" algn="l" rtl="0" fontAlgn="base">
        <a:lnSpc>
          <a:spcPct val="90000"/>
        </a:lnSpc>
        <a:spcBef>
          <a:spcPct val="0"/>
        </a:spcBef>
        <a:spcAft>
          <a:spcPct val="0"/>
        </a:spcAft>
        <a:defRPr sz="4400">
          <a:solidFill>
            <a:schemeClr val="tx1"/>
          </a:solidFill>
          <a:latin typeface="Calibri Light" charset="0"/>
        </a:defRPr>
      </a:lvl6pPr>
      <a:lvl7pPr marL="914390" algn="l" rtl="0" fontAlgn="base">
        <a:lnSpc>
          <a:spcPct val="90000"/>
        </a:lnSpc>
        <a:spcBef>
          <a:spcPct val="0"/>
        </a:spcBef>
        <a:spcAft>
          <a:spcPct val="0"/>
        </a:spcAft>
        <a:defRPr sz="4400">
          <a:solidFill>
            <a:schemeClr val="tx1"/>
          </a:solidFill>
          <a:latin typeface="Calibri Light" charset="0"/>
        </a:defRPr>
      </a:lvl7pPr>
      <a:lvl8pPr marL="1371584" algn="l" rtl="0" fontAlgn="base">
        <a:lnSpc>
          <a:spcPct val="90000"/>
        </a:lnSpc>
        <a:spcBef>
          <a:spcPct val="0"/>
        </a:spcBef>
        <a:spcAft>
          <a:spcPct val="0"/>
        </a:spcAft>
        <a:defRPr sz="4400">
          <a:solidFill>
            <a:schemeClr val="tx1"/>
          </a:solidFill>
          <a:latin typeface="Calibri Light" charset="0"/>
        </a:defRPr>
      </a:lvl8pPr>
      <a:lvl9pPr marL="1828780" algn="l" rtl="0" fontAlgn="base">
        <a:lnSpc>
          <a:spcPct val="90000"/>
        </a:lnSpc>
        <a:spcBef>
          <a:spcPct val="0"/>
        </a:spcBef>
        <a:spcAft>
          <a:spcPct val="0"/>
        </a:spcAft>
        <a:defRPr sz="4400">
          <a:solidFill>
            <a:schemeClr val="tx1"/>
          </a:solidFill>
          <a:latin typeface="Calibri Light" charset="0"/>
        </a:defRPr>
      </a:lvl9pPr>
    </p:titleStyle>
    <p:bodyStyle>
      <a:lvl1pPr marL="227013" indent="-227013"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4213" indent="-227013" algn="l" rtl="0" eaLnBrk="0" fontAlgn="base" hangingPunct="0">
        <a:lnSpc>
          <a:spcPct val="90000"/>
        </a:lnSpc>
        <a:spcBef>
          <a:spcPts val="500"/>
        </a:spcBef>
        <a:spcAft>
          <a:spcPct val="0"/>
        </a:spcAft>
        <a:buFont typeface="Arial" panose="020B0604020202020204" pitchFamily="34" charset="0"/>
        <a:buChar char="•"/>
        <a:defRPr sz="2300" kern="1200">
          <a:solidFill>
            <a:schemeClr val="tx1"/>
          </a:solidFill>
          <a:latin typeface="+mn-lt"/>
          <a:ea typeface="+mn-ea"/>
          <a:cs typeface="+mn-cs"/>
        </a:defRPr>
      </a:lvl2pPr>
      <a:lvl3pPr marL="1141413" indent="-227013" algn="l" rtl="0" eaLnBrk="0" fontAlgn="base" hangingPunct="0">
        <a:lnSpc>
          <a:spcPct val="90000"/>
        </a:lnSpc>
        <a:spcBef>
          <a:spcPts val="500"/>
        </a:spcBef>
        <a:spcAft>
          <a:spcPct val="0"/>
        </a:spcAft>
        <a:buFont typeface="Arial" panose="020B0604020202020204" pitchFamily="34" charset="0"/>
        <a:buChar char="•"/>
        <a:defRPr sz="1900" kern="1200">
          <a:solidFill>
            <a:schemeClr val="tx1"/>
          </a:solidFill>
          <a:latin typeface="+mn-lt"/>
          <a:ea typeface="+mn-ea"/>
          <a:cs typeface="+mn-cs"/>
        </a:defRPr>
      </a:lvl3pPr>
      <a:lvl4pPr marL="1598613" indent="-227013"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5813" indent="-227013"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572"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67"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62"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57" indent="-228597" algn="l" defTabSz="91439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390" rtl="0" eaLnBrk="1" latinLnBrk="0" hangingPunct="1">
        <a:defRPr sz="1800" kern="1200">
          <a:solidFill>
            <a:schemeClr val="tx1"/>
          </a:solidFill>
          <a:latin typeface="+mn-lt"/>
          <a:ea typeface="+mn-ea"/>
          <a:cs typeface="+mn-cs"/>
        </a:defRPr>
      </a:lvl1pPr>
      <a:lvl2pPr marL="457194" algn="l" defTabSz="914390" rtl="0" eaLnBrk="1" latinLnBrk="0" hangingPunct="1">
        <a:defRPr sz="1800" kern="1200">
          <a:solidFill>
            <a:schemeClr val="tx1"/>
          </a:solidFill>
          <a:latin typeface="+mn-lt"/>
          <a:ea typeface="+mn-ea"/>
          <a:cs typeface="+mn-cs"/>
        </a:defRPr>
      </a:lvl2pPr>
      <a:lvl3pPr marL="914390" algn="l" defTabSz="914390" rtl="0" eaLnBrk="1" latinLnBrk="0" hangingPunct="1">
        <a:defRPr sz="1800" kern="1200">
          <a:solidFill>
            <a:schemeClr val="tx1"/>
          </a:solidFill>
          <a:latin typeface="+mn-lt"/>
          <a:ea typeface="+mn-ea"/>
          <a:cs typeface="+mn-cs"/>
        </a:defRPr>
      </a:lvl3pPr>
      <a:lvl4pPr marL="1371584" algn="l" defTabSz="914390" rtl="0" eaLnBrk="1" latinLnBrk="0" hangingPunct="1">
        <a:defRPr sz="1800" kern="1200">
          <a:solidFill>
            <a:schemeClr val="tx1"/>
          </a:solidFill>
          <a:latin typeface="+mn-lt"/>
          <a:ea typeface="+mn-ea"/>
          <a:cs typeface="+mn-cs"/>
        </a:defRPr>
      </a:lvl4pPr>
      <a:lvl5pPr marL="1828780" algn="l" defTabSz="914390" rtl="0" eaLnBrk="1" latinLnBrk="0" hangingPunct="1">
        <a:defRPr sz="1800" kern="1200">
          <a:solidFill>
            <a:schemeClr val="tx1"/>
          </a:solidFill>
          <a:latin typeface="+mn-lt"/>
          <a:ea typeface="+mn-ea"/>
          <a:cs typeface="+mn-cs"/>
        </a:defRPr>
      </a:lvl5pPr>
      <a:lvl6pPr marL="2285974" algn="l" defTabSz="914390" rtl="0" eaLnBrk="1" latinLnBrk="0" hangingPunct="1">
        <a:defRPr sz="1800" kern="1200">
          <a:solidFill>
            <a:schemeClr val="tx1"/>
          </a:solidFill>
          <a:latin typeface="+mn-lt"/>
          <a:ea typeface="+mn-ea"/>
          <a:cs typeface="+mn-cs"/>
        </a:defRPr>
      </a:lvl6pPr>
      <a:lvl7pPr marL="2743170" algn="l" defTabSz="914390" rtl="0" eaLnBrk="1" latinLnBrk="0" hangingPunct="1">
        <a:defRPr sz="1800" kern="1200">
          <a:solidFill>
            <a:schemeClr val="tx1"/>
          </a:solidFill>
          <a:latin typeface="+mn-lt"/>
          <a:ea typeface="+mn-ea"/>
          <a:cs typeface="+mn-cs"/>
        </a:defRPr>
      </a:lvl7pPr>
      <a:lvl8pPr marL="3200365" algn="l" defTabSz="914390" rtl="0" eaLnBrk="1" latinLnBrk="0" hangingPunct="1">
        <a:defRPr sz="1800" kern="1200">
          <a:solidFill>
            <a:schemeClr val="tx1"/>
          </a:solidFill>
          <a:latin typeface="+mn-lt"/>
          <a:ea typeface="+mn-ea"/>
          <a:cs typeface="+mn-cs"/>
        </a:defRPr>
      </a:lvl8pPr>
      <a:lvl9pPr marL="3657560" algn="l" defTabSz="91439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image" Target="../media/image20.jpe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7.png"/><Relationship Id="rId2" Type="http://schemas.openxmlformats.org/officeDocument/2006/relationships/image" Target="../media/image24.pn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6.png"/><Relationship Id="rId4" Type="http://schemas.openxmlformats.org/officeDocument/2006/relationships/image" Target="../media/image49.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8.gif"/><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6.pn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14.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66.pn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33.pn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gif"/><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gif"/></Relationships>
</file>

<file path=ppt/slides/_rels/slide9.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63156" y="4574155"/>
            <a:ext cx="7886700" cy="569345"/>
          </a:xfrm>
        </p:spPr>
        <p:txBody>
          <a:bodyPr/>
          <a:lstStyle/>
          <a:p>
            <a:r>
              <a:rPr lang="es-419" dirty="0"/>
              <a:t>THE MACHINE LEARNING</a:t>
            </a:r>
          </a:p>
        </p:txBody>
      </p:sp>
      <p:sp>
        <p:nvSpPr>
          <p:cNvPr id="3" name="Marcador de texto 2"/>
          <p:cNvSpPr>
            <a:spLocks noGrp="1"/>
          </p:cNvSpPr>
          <p:nvPr>
            <p:ph type="body" sz="quarter" idx="10"/>
          </p:nvPr>
        </p:nvSpPr>
        <p:spPr/>
        <p:txBody>
          <a:bodyPr/>
          <a:lstStyle/>
          <a:p>
            <a:r>
              <a:rPr lang="es-419" sz="1600" dirty="0">
                <a:solidFill>
                  <a:schemeClr val="bg1"/>
                </a:solidFill>
              </a:rPr>
              <a:t>EDUARDO TAPIA</a:t>
            </a:r>
          </a:p>
        </p:txBody>
      </p:sp>
      <p:sp>
        <p:nvSpPr>
          <p:cNvPr id="4" name="Marcador de texto 3"/>
          <p:cNvSpPr>
            <a:spLocks noGrp="1"/>
          </p:cNvSpPr>
          <p:nvPr>
            <p:ph type="body" sz="quarter" idx="11"/>
          </p:nvPr>
        </p:nvSpPr>
        <p:spPr/>
        <p:txBody>
          <a:bodyPr/>
          <a:lstStyle/>
          <a:p>
            <a:pPr algn="r"/>
            <a:r>
              <a:rPr lang="es-419" sz="1600">
                <a:solidFill>
                  <a:schemeClr val="bg1"/>
                </a:solidFill>
              </a:rPr>
              <a:t>11-12-2020</a:t>
            </a:r>
            <a:endParaRPr lang="es-419" sz="1600" dirty="0">
              <a:solidFill>
                <a:schemeClr val="bg1"/>
              </a:solidFill>
            </a:endParaRPr>
          </a:p>
        </p:txBody>
      </p:sp>
    </p:spTree>
    <p:extLst>
      <p:ext uri="{BB962C8B-B14F-4D97-AF65-F5344CB8AC3E}">
        <p14:creationId xmlns:p14="http://schemas.microsoft.com/office/powerpoint/2010/main" val="3892850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0D5391-A45C-407F-8165-17DEA917807D}"/>
              </a:ext>
            </a:extLst>
          </p:cNvPr>
          <p:cNvSpPr>
            <a:spLocks noGrp="1"/>
          </p:cNvSpPr>
          <p:nvPr>
            <p:ph type="title"/>
          </p:nvPr>
        </p:nvSpPr>
        <p:spPr/>
        <p:txBody>
          <a:bodyPr>
            <a:normAutofit fontScale="90000"/>
          </a:bodyPr>
          <a:lstStyle/>
          <a:p>
            <a:r>
              <a:rPr lang="es-CL" b="1" dirty="0"/>
              <a:t>MODELOS</a:t>
            </a:r>
            <a:endParaRPr lang="es-CL" dirty="0"/>
          </a:p>
        </p:txBody>
      </p:sp>
      <p:sp>
        <p:nvSpPr>
          <p:cNvPr id="3" name="Marcador de contenido 2">
            <a:extLst>
              <a:ext uri="{FF2B5EF4-FFF2-40B4-BE49-F238E27FC236}">
                <a16:creationId xmlns:a16="http://schemas.microsoft.com/office/drawing/2014/main" id="{0C7BF96C-A167-4918-9624-B841B77AEAC4}"/>
              </a:ext>
            </a:extLst>
          </p:cNvPr>
          <p:cNvSpPr>
            <a:spLocks noGrp="1"/>
          </p:cNvSpPr>
          <p:nvPr>
            <p:ph idx="1"/>
          </p:nvPr>
        </p:nvSpPr>
        <p:spPr>
          <a:xfrm>
            <a:off x="421482" y="933995"/>
            <a:ext cx="8293816" cy="1123405"/>
          </a:xfrm>
        </p:spPr>
        <p:txBody>
          <a:bodyPr>
            <a:normAutofit/>
          </a:bodyPr>
          <a:lstStyle/>
          <a:p>
            <a:pPr marL="0" indent="0" algn="just">
              <a:buNone/>
            </a:pPr>
            <a:r>
              <a:rPr lang="es-CL"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Un modelo es una construcción conceptual simplificada de una realidad más compleja, a través de reconstrucción se puede procesar de manera más fácil el manejo de los patrones que tienen en conjunto y con esto tener una mejor representación de cómo funciona.</a:t>
            </a:r>
            <a:endParaRPr lang="es-CL" dirty="0"/>
          </a:p>
        </p:txBody>
      </p:sp>
      <p:sp>
        <p:nvSpPr>
          <p:cNvPr id="8" name="CuadroTexto 7">
            <a:extLst>
              <a:ext uri="{FF2B5EF4-FFF2-40B4-BE49-F238E27FC236}">
                <a16:creationId xmlns:a16="http://schemas.microsoft.com/office/drawing/2014/main" id="{2C8162AE-9054-4AFD-BE0A-01CAF9F24129}"/>
              </a:ext>
            </a:extLst>
          </p:cNvPr>
          <p:cNvSpPr txBox="1"/>
          <p:nvPr/>
        </p:nvSpPr>
        <p:spPr>
          <a:xfrm>
            <a:off x="6525985" y="2382125"/>
            <a:ext cx="1557746"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s-CL" b="1" dirty="0"/>
              <a:t>Error</a:t>
            </a:r>
          </a:p>
        </p:txBody>
      </p:sp>
      <p:sp>
        <p:nvSpPr>
          <p:cNvPr id="10" name="CuadroTexto 9">
            <a:extLst>
              <a:ext uri="{FF2B5EF4-FFF2-40B4-BE49-F238E27FC236}">
                <a16:creationId xmlns:a16="http://schemas.microsoft.com/office/drawing/2014/main" id="{EADFA00A-E36A-4A18-9549-26A9D223D7A4}"/>
              </a:ext>
            </a:extLst>
          </p:cNvPr>
          <p:cNvSpPr txBox="1"/>
          <p:nvPr/>
        </p:nvSpPr>
        <p:spPr>
          <a:xfrm>
            <a:off x="1060269" y="2377563"/>
            <a:ext cx="155774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L" b="1" dirty="0"/>
              <a:t>Datos</a:t>
            </a:r>
          </a:p>
        </p:txBody>
      </p:sp>
      <p:sp>
        <p:nvSpPr>
          <p:cNvPr id="12" name="CuadroTexto 11">
            <a:extLst>
              <a:ext uri="{FF2B5EF4-FFF2-40B4-BE49-F238E27FC236}">
                <a16:creationId xmlns:a16="http://schemas.microsoft.com/office/drawing/2014/main" id="{3877B69F-D536-497B-938E-2D3865721FB3}"/>
              </a:ext>
            </a:extLst>
          </p:cNvPr>
          <p:cNvSpPr txBox="1"/>
          <p:nvPr/>
        </p:nvSpPr>
        <p:spPr>
          <a:xfrm>
            <a:off x="3750775" y="2371289"/>
            <a:ext cx="1557746"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s-CL" b="1" dirty="0"/>
              <a:t>Parámetros</a:t>
            </a:r>
          </a:p>
        </p:txBody>
      </p:sp>
      <p:pic>
        <p:nvPicPr>
          <p:cNvPr id="8194" name="Picture 2" descr="Marcelo Drago sobre protección de datos personales: &quot;Las empresas chilenas  no se hacen cargo verdaderamente de lo que significa eso&quot; - Duna 89.7 |  Duna 89.7">
            <a:extLst>
              <a:ext uri="{FF2B5EF4-FFF2-40B4-BE49-F238E27FC236}">
                <a16:creationId xmlns:a16="http://schemas.microsoft.com/office/drawing/2014/main" id="{AF9A1345-9C97-49B7-A6A9-6E77F409C9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442" y="3084243"/>
            <a:ext cx="2171700" cy="1215172"/>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Cuándo utilizar un modelo de Regresión Lineal?">
            <a:extLst>
              <a:ext uri="{FF2B5EF4-FFF2-40B4-BE49-F238E27FC236}">
                <a16:creationId xmlns:a16="http://schemas.microsoft.com/office/drawing/2014/main" id="{CD05C797-03D4-4E94-BA38-5BBCD9B3B21D}"/>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486149" y="2853065"/>
            <a:ext cx="2171701" cy="1777232"/>
          </a:xfrm>
          <a:prstGeom prst="rect">
            <a:avLst/>
          </a:prstGeom>
          <a:noFill/>
          <a:extLst>
            <a:ext uri="{909E8E84-426E-40DD-AFC4-6F175D3DCCD1}">
              <a14:hiddenFill xmlns:a14="http://schemas.microsoft.com/office/drawing/2010/main">
                <a:solidFill>
                  <a:srgbClr val="FFFFFF"/>
                </a:solidFill>
              </a14:hiddenFill>
            </a:ext>
          </a:extLst>
        </p:spPr>
      </p:pic>
      <p:pic>
        <p:nvPicPr>
          <p:cNvPr id="14" name="Imagen 13">
            <a:extLst>
              <a:ext uri="{FF2B5EF4-FFF2-40B4-BE49-F238E27FC236}">
                <a16:creationId xmlns:a16="http://schemas.microsoft.com/office/drawing/2014/main" id="{239BFF4F-8D8C-4C6B-BD4F-24E0106D5ED0}"/>
              </a:ext>
            </a:extLst>
          </p:cNvPr>
          <p:cNvPicPr>
            <a:picLocks noChangeAspect="1"/>
          </p:cNvPicPr>
          <p:nvPr/>
        </p:nvPicPr>
        <p:blipFill>
          <a:blip r:embed="rId4"/>
          <a:stretch>
            <a:fillRect/>
          </a:stretch>
        </p:blipFill>
        <p:spPr>
          <a:xfrm>
            <a:off x="6185420" y="2948456"/>
            <a:ext cx="2567011" cy="1586449"/>
          </a:xfrm>
          <a:prstGeom prst="rect">
            <a:avLst/>
          </a:prstGeom>
        </p:spPr>
      </p:pic>
      <p:pic>
        <p:nvPicPr>
          <p:cNvPr id="17" name="Imagen 16">
            <a:extLst>
              <a:ext uri="{FF2B5EF4-FFF2-40B4-BE49-F238E27FC236}">
                <a16:creationId xmlns:a16="http://schemas.microsoft.com/office/drawing/2014/main" id="{B5166ABC-0D04-4925-BB5F-46012E8BD66C}"/>
              </a:ext>
            </a:extLst>
          </p:cNvPr>
          <p:cNvPicPr>
            <a:picLocks noChangeAspect="1"/>
          </p:cNvPicPr>
          <p:nvPr/>
        </p:nvPicPr>
        <p:blipFill>
          <a:blip r:embed="rId5"/>
          <a:stretch>
            <a:fillRect/>
          </a:stretch>
        </p:blipFill>
        <p:spPr>
          <a:xfrm>
            <a:off x="632727" y="2948456"/>
            <a:ext cx="2412829" cy="1547053"/>
          </a:xfrm>
          <a:prstGeom prst="rect">
            <a:avLst/>
          </a:prstGeom>
        </p:spPr>
      </p:pic>
    </p:spTree>
    <p:extLst>
      <p:ext uri="{BB962C8B-B14F-4D97-AF65-F5344CB8AC3E}">
        <p14:creationId xmlns:p14="http://schemas.microsoft.com/office/powerpoint/2010/main" val="19505361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E7032C51-0047-4ADF-BAE2-512FB6009BB3}"/>
              </a:ext>
            </a:extLst>
          </p:cNvPr>
          <p:cNvSpPr txBox="1">
            <a:spLocks/>
          </p:cNvSpPr>
          <p:nvPr/>
        </p:nvSpPr>
        <p:spPr>
          <a:xfrm>
            <a:off x="421482" y="229331"/>
            <a:ext cx="7034646" cy="779588"/>
          </a:xfrm>
          <a:prstGeom prst="rect">
            <a:avLst/>
          </a:prstGeom>
        </p:spPr>
        <p:txBody>
          <a:bodyPr vert="horz" lIns="91440" tIns="45720" rIns="91440" bIns="45720" rtlCol="0" anchor="t">
            <a:normAutofit fontScale="97500"/>
          </a:bodyPr>
          <a:lstStyle>
            <a:lvl1pPr algn="l" rtl="0" eaLnBrk="0" fontAlgn="base" hangingPunct="0">
              <a:lnSpc>
                <a:spcPct val="90000"/>
              </a:lnSpc>
              <a:spcBef>
                <a:spcPct val="0"/>
              </a:spcBef>
              <a:spcAft>
                <a:spcPct val="0"/>
              </a:spcAft>
              <a:defRPr sz="1900" b="0" i="0" kern="1200">
                <a:solidFill>
                  <a:schemeClr val="tx1"/>
                </a:solidFill>
                <a:latin typeface="Gotham Medium" charset="0"/>
                <a:ea typeface="Gotham Medium" charset="0"/>
                <a:cs typeface="Gotham Medium" charset="0"/>
              </a:defRPr>
            </a:lvl1pPr>
            <a:lvl2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2pPr>
            <a:lvl3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3pPr>
            <a:lvl4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4pPr>
            <a:lvl5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5pPr>
            <a:lvl6pPr marL="457194" algn="l" rtl="0" fontAlgn="base">
              <a:lnSpc>
                <a:spcPct val="90000"/>
              </a:lnSpc>
              <a:spcBef>
                <a:spcPct val="0"/>
              </a:spcBef>
              <a:spcAft>
                <a:spcPct val="0"/>
              </a:spcAft>
              <a:defRPr sz="1999" b="1">
                <a:solidFill>
                  <a:schemeClr val="tx1"/>
                </a:solidFill>
                <a:latin typeface="Arial" charset="0"/>
                <a:ea typeface="Arial" charset="0"/>
                <a:cs typeface="Arial" charset="0"/>
              </a:defRPr>
            </a:lvl6pPr>
            <a:lvl7pPr marL="914390" algn="l" rtl="0" fontAlgn="base">
              <a:lnSpc>
                <a:spcPct val="90000"/>
              </a:lnSpc>
              <a:spcBef>
                <a:spcPct val="0"/>
              </a:spcBef>
              <a:spcAft>
                <a:spcPct val="0"/>
              </a:spcAft>
              <a:defRPr sz="1999" b="1">
                <a:solidFill>
                  <a:schemeClr val="tx1"/>
                </a:solidFill>
                <a:latin typeface="Arial" charset="0"/>
                <a:ea typeface="Arial" charset="0"/>
                <a:cs typeface="Arial" charset="0"/>
              </a:defRPr>
            </a:lvl7pPr>
            <a:lvl8pPr marL="1371584" algn="l" rtl="0" fontAlgn="base">
              <a:lnSpc>
                <a:spcPct val="90000"/>
              </a:lnSpc>
              <a:spcBef>
                <a:spcPct val="0"/>
              </a:spcBef>
              <a:spcAft>
                <a:spcPct val="0"/>
              </a:spcAft>
              <a:defRPr sz="1999" b="1">
                <a:solidFill>
                  <a:schemeClr val="tx1"/>
                </a:solidFill>
                <a:latin typeface="Arial" charset="0"/>
                <a:ea typeface="Arial" charset="0"/>
                <a:cs typeface="Arial" charset="0"/>
              </a:defRPr>
            </a:lvl8pPr>
            <a:lvl9pPr marL="1828780" algn="l" rtl="0" fontAlgn="base">
              <a:lnSpc>
                <a:spcPct val="90000"/>
              </a:lnSpc>
              <a:spcBef>
                <a:spcPct val="0"/>
              </a:spcBef>
              <a:spcAft>
                <a:spcPct val="0"/>
              </a:spcAft>
              <a:defRPr sz="1999" b="1">
                <a:solidFill>
                  <a:schemeClr val="tx1"/>
                </a:solidFill>
                <a:latin typeface="Arial" charset="0"/>
                <a:ea typeface="Arial" charset="0"/>
                <a:cs typeface="Arial" charset="0"/>
              </a:defRPr>
            </a:lvl9pPr>
          </a:lstStyle>
          <a:p>
            <a:r>
              <a:rPr lang="es-CL" sz="4000" b="1" dirty="0">
                <a:latin typeface="Times New Roman" panose="02020603050405020304" pitchFamily="18" charset="0"/>
                <a:cs typeface="Times New Roman" panose="02020603050405020304" pitchFamily="18" charset="0"/>
              </a:rPr>
              <a:t>Predicción: Redes Neuronales</a:t>
            </a:r>
          </a:p>
        </p:txBody>
      </p:sp>
      <p:sp>
        <p:nvSpPr>
          <p:cNvPr id="5" name="Título 4">
            <a:extLst>
              <a:ext uri="{FF2B5EF4-FFF2-40B4-BE49-F238E27FC236}">
                <a16:creationId xmlns:a16="http://schemas.microsoft.com/office/drawing/2014/main" id="{D933085A-CBF2-423E-9B16-1DE5D1AAC256}"/>
              </a:ext>
            </a:extLst>
          </p:cNvPr>
          <p:cNvSpPr>
            <a:spLocks noGrp="1"/>
          </p:cNvSpPr>
          <p:nvPr>
            <p:ph type="title"/>
          </p:nvPr>
        </p:nvSpPr>
        <p:spPr>
          <a:xfrm>
            <a:off x="308694" y="1239029"/>
            <a:ext cx="3272088" cy="1643527"/>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marL="0" indent="0" algn="just">
              <a:buNone/>
            </a:pPr>
            <a:r>
              <a:rPr lang="es-CL" sz="1600" dirty="0">
                <a:latin typeface="Arial" panose="020B0604020202020204" pitchFamily="34" charset="0"/>
                <a:cs typeface="Arial" panose="020B0604020202020204" pitchFamily="34" charset="0"/>
              </a:rPr>
              <a:t>Una neurona es la unidad básica de procesamiento de unas redes neuronales. Esta tiene conexiones de entrada que reside estímulos externos siendo las entradas, las neuronas ocultas y generara un valor de salida.</a:t>
            </a:r>
          </a:p>
        </p:txBody>
      </p:sp>
      <p:pic>
        <p:nvPicPr>
          <p:cNvPr id="16" name="Imagen 91179">
            <a:extLst>
              <a:ext uri="{FF2B5EF4-FFF2-40B4-BE49-F238E27FC236}">
                <a16:creationId xmlns:a16="http://schemas.microsoft.com/office/drawing/2014/main" id="{3328CE5F-6663-445C-B34C-CA3A5A4E0F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7842" y="1269814"/>
            <a:ext cx="5014675" cy="142210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7" name="Imagen 91186">
            <a:extLst>
              <a:ext uri="{FF2B5EF4-FFF2-40B4-BE49-F238E27FC236}">
                <a16:creationId xmlns:a16="http://schemas.microsoft.com/office/drawing/2014/main" id="{E2E4CFDD-CB84-49F0-8745-DBD9088D9D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7842" y="2919201"/>
            <a:ext cx="5014675" cy="15254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8" name="Cuadro de texto 91192">
            <a:extLst>
              <a:ext uri="{FF2B5EF4-FFF2-40B4-BE49-F238E27FC236}">
                <a16:creationId xmlns:a16="http://schemas.microsoft.com/office/drawing/2014/main" id="{49D7CE2E-8268-4E74-B219-0DA3346DA254}"/>
              </a:ext>
            </a:extLst>
          </p:cNvPr>
          <p:cNvSpPr txBox="1">
            <a:spLocks noChangeArrowheads="1"/>
          </p:cNvSpPr>
          <p:nvPr/>
        </p:nvSpPr>
        <p:spPr bwMode="auto">
          <a:xfrm>
            <a:off x="3707842" y="1269814"/>
            <a:ext cx="1333801" cy="33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Entradas X</a:t>
            </a:r>
            <a:endParaRPr kumimoji="0" lang="es-CL" altLang="es-CL" b="1" i="0" u="none" strike="noStrike" cap="none" normalizeH="0" baseline="0" dirty="0">
              <a:ln>
                <a:noFill/>
              </a:ln>
              <a:solidFill>
                <a:schemeClr val="tx1"/>
              </a:solidFill>
              <a:effectLst/>
              <a:latin typeface="Arial" panose="020B0604020202020204" pitchFamily="34" charset="0"/>
            </a:endParaRPr>
          </a:p>
        </p:txBody>
      </p:sp>
      <p:sp>
        <p:nvSpPr>
          <p:cNvPr id="19" name="Cuadro de texto 91192">
            <a:extLst>
              <a:ext uri="{FF2B5EF4-FFF2-40B4-BE49-F238E27FC236}">
                <a16:creationId xmlns:a16="http://schemas.microsoft.com/office/drawing/2014/main" id="{40168741-DED8-4859-8D46-4F3703EFC398}"/>
              </a:ext>
            </a:extLst>
          </p:cNvPr>
          <p:cNvSpPr txBox="1">
            <a:spLocks noChangeArrowheads="1"/>
          </p:cNvSpPr>
          <p:nvPr/>
        </p:nvSpPr>
        <p:spPr bwMode="auto">
          <a:xfrm>
            <a:off x="3681654" y="2868032"/>
            <a:ext cx="1333801" cy="244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Entradas X</a:t>
            </a:r>
            <a:endParaRPr kumimoji="0" lang="es-CL" altLang="es-CL" b="1" i="0" u="none" strike="noStrike" cap="none" normalizeH="0" baseline="0" dirty="0">
              <a:ln>
                <a:noFill/>
              </a:ln>
              <a:solidFill>
                <a:schemeClr val="tx1"/>
              </a:solidFill>
              <a:effectLst/>
              <a:latin typeface="Arial" panose="020B0604020202020204" pitchFamily="34" charset="0"/>
            </a:endParaRPr>
          </a:p>
        </p:txBody>
      </p:sp>
      <p:sp>
        <p:nvSpPr>
          <p:cNvPr id="20" name="Cuadro de texto 91194">
            <a:extLst>
              <a:ext uri="{FF2B5EF4-FFF2-40B4-BE49-F238E27FC236}">
                <a16:creationId xmlns:a16="http://schemas.microsoft.com/office/drawing/2014/main" id="{A7AA091B-2430-4F60-BFAE-FD57A74AFA5F}"/>
              </a:ext>
            </a:extLst>
          </p:cNvPr>
          <p:cNvSpPr txBox="1">
            <a:spLocks noChangeArrowheads="1"/>
          </p:cNvSpPr>
          <p:nvPr/>
        </p:nvSpPr>
        <p:spPr bwMode="auto">
          <a:xfrm>
            <a:off x="7783931" y="1291578"/>
            <a:ext cx="1112219" cy="33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L" altLang="es-CL" sz="16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Salidas Y</a:t>
            </a:r>
            <a:endParaRPr kumimoji="0" lang="es-CL" altLang="es-CL" sz="2800" b="1" i="0" u="none" strike="noStrike" cap="none" normalizeH="0" baseline="0" dirty="0">
              <a:ln>
                <a:noFill/>
              </a:ln>
              <a:solidFill>
                <a:schemeClr val="tx1"/>
              </a:solidFill>
              <a:effectLst/>
              <a:latin typeface="Arial" panose="020B0604020202020204" pitchFamily="34" charset="0"/>
            </a:endParaRPr>
          </a:p>
        </p:txBody>
      </p:sp>
      <p:sp>
        <p:nvSpPr>
          <p:cNvPr id="21" name="Cuadro de texto 91194">
            <a:extLst>
              <a:ext uri="{FF2B5EF4-FFF2-40B4-BE49-F238E27FC236}">
                <a16:creationId xmlns:a16="http://schemas.microsoft.com/office/drawing/2014/main" id="{34BA4285-DAE7-4C9B-B144-945F3A0C6C73}"/>
              </a:ext>
            </a:extLst>
          </p:cNvPr>
          <p:cNvSpPr txBox="1">
            <a:spLocks noChangeArrowheads="1"/>
          </p:cNvSpPr>
          <p:nvPr/>
        </p:nvSpPr>
        <p:spPr bwMode="auto">
          <a:xfrm>
            <a:off x="7845720" y="2868298"/>
            <a:ext cx="1112219" cy="33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L" altLang="es-CL" sz="16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Salidas Y</a:t>
            </a:r>
            <a:endParaRPr kumimoji="0" lang="es-CL" altLang="es-CL" sz="2800" b="1" i="0" u="none" strike="noStrike" cap="none" normalizeH="0" baseline="0" dirty="0">
              <a:ln>
                <a:noFill/>
              </a:ln>
              <a:solidFill>
                <a:schemeClr val="tx1"/>
              </a:solidFill>
              <a:effectLst/>
              <a:latin typeface="Arial" panose="020B0604020202020204" pitchFamily="34" charset="0"/>
            </a:endParaRPr>
          </a:p>
        </p:txBody>
      </p:sp>
      <p:sp>
        <p:nvSpPr>
          <p:cNvPr id="22" name="Cuadro de texto 91191">
            <a:extLst>
              <a:ext uri="{FF2B5EF4-FFF2-40B4-BE49-F238E27FC236}">
                <a16:creationId xmlns:a16="http://schemas.microsoft.com/office/drawing/2014/main" id="{4824375F-4C16-4586-A48A-EBC87BD56C37}"/>
              </a:ext>
            </a:extLst>
          </p:cNvPr>
          <p:cNvSpPr txBox="1">
            <a:spLocks noChangeArrowheads="1"/>
          </p:cNvSpPr>
          <p:nvPr/>
        </p:nvSpPr>
        <p:spPr bwMode="auto">
          <a:xfrm>
            <a:off x="6984470" y="4077972"/>
            <a:ext cx="1223441" cy="481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CL" altLang="es-CL" sz="11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Función Activación</a:t>
            </a:r>
            <a:endParaRPr kumimoji="0" lang="es-CL" altLang="es-CL" sz="1600" b="1" i="0" u="none" strike="noStrike" cap="none" normalizeH="0" baseline="0" dirty="0">
              <a:ln>
                <a:noFill/>
              </a:ln>
              <a:solidFill>
                <a:schemeClr val="tx1"/>
              </a:solidFill>
              <a:effectLst/>
              <a:latin typeface="Arial" panose="020B0604020202020204" pitchFamily="34" charset="0"/>
            </a:endParaRPr>
          </a:p>
        </p:txBody>
      </p:sp>
      <mc:AlternateContent xmlns:mc="http://schemas.openxmlformats.org/markup-compatibility/2006" xmlns:a14="http://schemas.microsoft.com/office/drawing/2010/main">
        <mc:Choice Requires="a14">
          <p:sp>
            <p:nvSpPr>
              <p:cNvPr id="23" name="Cuadro de texto 91177">
                <a:extLst>
                  <a:ext uri="{FF2B5EF4-FFF2-40B4-BE49-F238E27FC236}">
                    <a16:creationId xmlns:a16="http://schemas.microsoft.com/office/drawing/2014/main" id="{755A7288-626D-4C5F-A97F-09CC1FCDD03C}"/>
                  </a:ext>
                </a:extLst>
              </p:cNvPr>
              <p:cNvSpPr txBox="1"/>
              <p:nvPr/>
            </p:nvSpPr>
            <p:spPr>
              <a:xfrm>
                <a:off x="5151218" y="3410757"/>
                <a:ext cx="1526857" cy="475891"/>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lnSpc>
                    <a:spcPct val="106000"/>
                  </a:lnSpc>
                  <a:spcAft>
                    <a:spcPts val="800"/>
                  </a:spcAft>
                </a:pPr>
                <a:r>
                  <a:rPr lang="es-CL" sz="1200" b="1" i="1" dirty="0">
                    <a:solidFill>
                      <a:srgbClr val="000000"/>
                    </a:solidFill>
                    <a:ea typeface="Calibri" panose="020F0502020204030204" pitchFamily="34" charset="0"/>
                    <a:cs typeface="Times New Roman" panose="02020603050405020304" pitchFamily="18" charset="0"/>
                  </a:rPr>
                  <a:t>n</a:t>
                </a:r>
                <a:r>
                  <a:rPr lang="es-CL" sz="1200" b="1" dirty="0">
                    <a:solidFill>
                      <a:srgbClr val="000000"/>
                    </a:solidFill>
                    <a:ea typeface="Calibri" panose="020F0502020204030204" pitchFamily="34" charset="0"/>
                    <a:cs typeface="Times New Roman" panose="02020603050405020304" pitchFamily="18" charset="0"/>
                  </a:rPr>
                  <a:t>=</a:t>
                </a:r>
                <a14:m>
                  <m:oMath xmlns:m="http://schemas.openxmlformats.org/officeDocument/2006/math">
                    <m:nary>
                      <m:naryPr>
                        <m:chr m:val="∑"/>
                        <m:limLoc m:val="undOvr"/>
                        <m:ctrlP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ctrlPr>
                      </m:naryPr>
                      <m:sub>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𝒏</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𝟏</m:t>
                        </m:r>
                      </m:sub>
                      <m:sup>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𝒏</m:t>
                        </m:r>
                      </m:sup>
                      <m:e>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𝑾𝒏</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𝑿𝒏</m:t>
                        </m:r>
                        <m:r>
                          <m:rPr>
                            <m:nor/>
                          </m:rPr>
                          <a:rPr lang="es-CL" sz="1200" b="1" i="1" dirty="0">
                            <a:solidFill>
                              <a:srgbClr val="000000"/>
                            </a:solidFill>
                            <a:latin typeface="Arial" panose="020B0604020202020204" pitchFamily="34" charset="0"/>
                            <a:ea typeface="Calibri" panose="020F0502020204030204" pitchFamily="34" charset="0"/>
                            <a:cs typeface="Times New Roman" panose="02020603050405020304" pitchFamily="18" charset="0"/>
                          </a:rPr>
                          <m:t>+</m:t>
                        </m:r>
                        <m:r>
                          <m:rPr>
                            <m:nor/>
                          </m:rPr>
                          <a:rPr lang="es-CL" sz="1200" b="1" i="1" dirty="0">
                            <a:solidFill>
                              <a:srgbClr val="000000"/>
                            </a:solidFill>
                            <a:latin typeface="Arial" panose="020B0604020202020204" pitchFamily="34" charset="0"/>
                            <a:ea typeface="Calibri" panose="020F0502020204030204" pitchFamily="34" charset="0"/>
                            <a:cs typeface="Times New Roman" panose="02020603050405020304" pitchFamily="18" charset="0"/>
                          </a:rPr>
                          <m:t>b</m:t>
                        </m:r>
                      </m:e>
                    </m:nary>
                  </m:oMath>
                </a14:m>
                <a:endParaRPr lang="es-CL" sz="1600" b="1" i="1" dirty="0">
                  <a:solidFill>
                    <a:srgbClr val="000000"/>
                  </a:solidFill>
                  <a:effectLst/>
                  <a:latin typeface="Arial" panose="020B0604020202020204" pitchFamily="34" charset="0"/>
                  <a:cs typeface="Times New Roman" panose="02020603050405020304" pitchFamily="18" charset="0"/>
                </a:endParaRPr>
              </a:p>
              <a:p>
                <a:pPr algn="just">
                  <a:lnSpc>
                    <a:spcPct val="106000"/>
                  </a:lnSpc>
                  <a:spcAft>
                    <a:spcPts val="800"/>
                  </a:spcAft>
                </a:pPr>
                <a:endParaRPr lang="es-CL" sz="12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p:txBody>
          </p:sp>
        </mc:Choice>
        <mc:Fallback xmlns="">
          <p:sp>
            <p:nvSpPr>
              <p:cNvPr id="23" name="Cuadro de texto 91177">
                <a:extLst>
                  <a:ext uri="{FF2B5EF4-FFF2-40B4-BE49-F238E27FC236}">
                    <a16:creationId xmlns:a16="http://schemas.microsoft.com/office/drawing/2014/main" id="{755A7288-626D-4C5F-A97F-09CC1FCDD03C}"/>
                  </a:ext>
                </a:extLst>
              </p:cNvPr>
              <p:cNvSpPr txBox="1">
                <a:spLocks noRot="1" noChangeAspect="1" noMove="1" noResize="1" noEditPoints="1" noAdjustHandles="1" noChangeArrowheads="1" noChangeShapeType="1" noTextEdit="1"/>
              </p:cNvSpPr>
              <p:nvPr/>
            </p:nvSpPr>
            <p:spPr>
              <a:xfrm>
                <a:off x="5151218" y="3410757"/>
                <a:ext cx="1526857" cy="475891"/>
              </a:xfrm>
              <a:prstGeom prst="rect">
                <a:avLst/>
              </a:prstGeom>
              <a:blipFill>
                <a:blip r:embed="rId4"/>
                <a:stretch>
                  <a:fillRect l="-2400" t="-56410" b="-51282"/>
                </a:stretch>
              </a:blipFill>
              <a:ln w="6350">
                <a:noFill/>
              </a:ln>
            </p:spPr>
            <p:txBody>
              <a:bodyPr/>
              <a:lstStyle/>
              <a:p>
                <a:r>
                  <a:rPr lang="es-CL">
                    <a:noFill/>
                  </a:rPr>
                  <a:t> </a:t>
                </a:r>
              </a:p>
            </p:txBody>
          </p:sp>
        </mc:Fallback>
      </mc:AlternateContent>
      <p:sp>
        <p:nvSpPr>
          <p:cNvPr id="24" name="Cuadro de texto 91188">
            <a:extLst>
              <a:ext uri="{FF2B5EF4-FFF2-40B4-BE49-F238E27FC236}">
                <a16:creationId xmlns:a16="http://schemas.microsoft.com/office/drawing/2014/main" id="{0189C496-4A2F-4C33-BA63-1150C2B6A82C}"/>
              </a:ext>
            </a:extLst>
          </p:cNvPr>
          <p:cNvSpPr txBox="1">
            <a:spLocks noChangeArrowheads="1"/>
          </p:cNvSpPr>
          <p:nvPr/>
        </p:nvSpPr>
        <p:spPr bwMode="auto">
          <a:xfrm>
            <a:off x="3739505" y="3537395"/>
            <a:ext cx="1156990" cy="339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W=Pesos</a:t>
            </a:r>
            <a:endParaRPr kumimoji="0" lang="es-CL" altLang="es-CL" b="1" i="0" u="none" strike="noStrike" cap="none" normalizeH="0" baseline="0" dirty="0">
              <a:ln>
                <a:noFill/>
              </a:ln>
              <a:solidFill>
                <a:schemeClr val="tx1"/>
              </a:solidFill>
              <a:effectLst/>
              <a:latin typeface="Arial" panose="020B0604020202020204" pitchFamily="34" charset="0"/>
            </a:endParaRPr>
          </a:p>
        </p:txBody>
      </p:sp>
      <p:sp>
        <p:nvSpPr>
          <p:cNvPr id="25" name="Cuadro de texto 91180">
            <a:extLst>
              <a:ext uri="{FF2B5EF4-FFF2-40B4-BE49-F238E27FC236}">
                <a16:creationId xmlns:a16="http://schemas.microsoft.com/office/drawing/2014/main" id="{8487679C-9680-4ED6-B5FC-6E84F4AB13A2}"/>
              </a:ext>
            </a:extLst>
          </p:cNvPr>
          <p:cNvSpPr txBox="1">
            <a:spLocks noChangeArrowheads="1"/>
          </p:cNvSpPr>
          <p:nvPr/>
        </p:nvSpPr>
        <p:spPr bwMode="auto">
          <a:xfrm>
            <a:off x="4741137" y="1787660"/>
            <a:ext cx="1050430" cy="33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L" altLang="es-CL" sz="16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Célula</a:t>
            </a:r>
            <a:endParaRPr kumimoji="0" lang="es-CL" altLang="es-CL" sz="2800" b="1" i="0" u="none" strike="noStrike" cap="none" normalizeH="0" baseline="0" dirty="0">
              <a:ln>
                <a:noFill/>
              </a:ln>
              <a:solidFill>
                <a:schemeClr val="tx1"/>
              </a:solidFill>
              <a:effectLst/>
              <a:latin typeface="Arial" panose="020B0604020202020204" pitchFamily="34" charset="0"/>
            </a:endParaRPr>
          </a:p>
        </p:txBody>
      </p:sp>
      <p:sp>
        <p:nvSpPr>
          <p:cNvPr id="26" name="Cuadro de texto 91180">
            <a:extLst>
              <a:ext uri="{FF2B5EF4-FFF2-40B4-BE49-F238E27FC236}">
                <a16:creationId xmlns:a16="http://schemas.microsoft.com/office/drawing/2014/main" id="{A36194EB-63EF-4BB0-81CC-2EC8164C4EE2}"/>
              </a:ext>
            </a:extLst>
          </p:cNvPr>
          <p:cNvSpPr txBox="1">
            <a:spLocks noChangeArrowheads="1"/>
          </p:cNvSpPr>
          <p:nvPr/>
        </p:nvSpPr>
        <p:spPr bwMode="auto">
          <a:xfrm>
            <a:off x="7845720" y="2248837"/>
            <a:ext cx="1050430" cy="33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chemeClr val="tx1"/>
                </a:solidFill>
                <a:effectLst/>
                <a:latin typeface="Arial" panose="020B0604020202020204" pitchFamily="34" charset="0"/>
                <a:cs typeface="Times New Roman" panose="02020603050405020304" pitchFamily="18" charset="0"/>
              </a:rPr>
              <a:t>Dendritas</a:t>
            </a:r>
            <a:endParaRPr kumimoji="0" lang="es-CL" altLang="es-CL" sz="2000" b="1" i="0" u="none" strike="noStrike" cap="none" normalizeH="0" baseline="0" dirty="0">
              <a:ln>
                <a:noFill/>
              </a:ln>
              <a:solidFill>
                <a:schemeClr val="tx1"/>
              </a:solidFill>
              <a:effectLst/>
              <a:latin typeface="Arial" panose="020B0604020202020204" pitchFamily="34" charset="0"/>
            </a:endParaRPr>
          </a:p>
        </p:txBody>
      </p:sp>
      <p:sp>
        <p:nvSpPr>
          <p:cNvPr id="27" name="Cuadro de texto 91180">
            <a:extLst>
              <a:ext uri="{FF2B5EF4-FFF2-40B4-BE49-F238E27FC236}">
                <a16:creationId xmlns:a16="http://schemas.microsoft.com/office/drawing/2014/main" id="{C269B26B-3839-489C-8E77-CCCBC667B508}"/>
              </a:ext>
            </a:extLst>
          </p:cNvPr>
          <p:cNvSpPr txBox="1">
            <a:spLocks noChangeArrowheads="1"/>
          </p:cNvSpPr>
          <p:nvPr/>
        </p:nvSpPr>
        <p:spPr bwMode="auto">
          <a:xfrm>
            <a:off x="5768847" y="1787719"/>
            <a:ext cx="1050430" cy="33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lang="es-CL" altLang="es-CL" sz="1200" b="1" dirty="0">
                <a:latin typeface="Arial" panose="020B0604020202020204" pitchFamily="34" charset="0"/>
                <a:cs typeface="Times New Roman" panose="02020603050405020304" pitchFamily="18" charset="0"/>
              </a:rPr>
              <a:t>Umbral de Activación</a:t>
            </a:r>
            <a:endParaRPr kumimoji="0" lang="es-CL" altLang="es-CL" sz="2000" b="1" i="0" u="none" strike="noStrike" cap="none" normalizeH="0" baseline="0" dirty="0">
              <a:ln>
                <a:noFill/>
              </a:ln>
              <a:solidFill>
                <a:schemeClr val="tx1"/>
              </a:solidFill>
              <a:effectLst/>
              <a:latin typeface="Arial" panose="020B0604020202020204" pitchFamily="34" charset="0"/>
            </a:endParaRPr>
          </a:p>
        </p:txBody>
      </p:sp>
      <p:sp>
        <p:nvSpPr>
          <p:cNvPr id="2" name="CuadroTexto 1">
            <a:extLst>
              <a:ext uri="{FF2B5EF4-FFF2-40B4-BE49-F238E27FC236}">
                <a16:creationId xmlns:a16="http://schemas.microsoft.com/office/drawing/2014/main" id="{E443DB71-CE9B-4D97-8BA3-9D963FFAC676}"/>
              </a:ext>
            </a:extLst>
          </p:cNvPr>
          <p:cNvSpPr txBox="1"/>
          <p:nvPr/>
        </p:nvSpPr>
        <p:spPr>
          <a:xfrm>
            <a:off x="4646596" y="3966555"/>
            <a:ext cx="1097788" cy="307777"/>
          </a:xfrm>
          <a:prstGeom prst="rect">
            <a:avLst/>
          </a:prstGeom>
          <a:noFill/>
        </p:spPr>
        <p:txBody>
          <a:bodyPr wrap="square" rtlCol="0">
            <a:spAutoFit/>
          </a:bodyPr>
          <a:lstStyle/>
          <a:p>
            <a:r>
              <a:rPr lang="es-CL" sz="1400" b="1" dirty="0"/>
              <a:t>b=Error</a:t>
            </a:r>
          </a:p>
        </p:txBody>
      </p:sp>
      <p:sp>
        <p:nvSpPr>
          <p:cNvPr id="28" name="Cuadro de texto 91188">
            <a:extLst>
              <a:ext uri="{FF2B5EF4-FFF2-40B4-BE49-F238E27FC236}">
                <a16:creationId xmlns:a16="http://schemas.microsoft.com/office/drawing/2014/main" id="{EBA85C00-E2B1-4142-97F9-AE7F6FAA20B3}"/>
              </a:ext>
            </a:extLst>
          </p:cNvPr>
          <p:cNvSpPr txBox="1">
            <a:spLocks noChangeArrowheads="1"/>
          </p:cNvSpPr>
          <p:nvPr/>
        </p:nvSpPr>
        <p:spPr bwMode="auto">
          <a:xfrm>
            <a:off x="3871232" y="3195346"/>
            <a:ext cx="334055" cy="339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W</a:t>
            </a:r>
            <a:endParaRPr kumimoji="0" lang="es-CL" altLang="es-CL" b="1" i="0" u="none" strike="noStrike" cap="none" normalizeH="0" baseline="0" dirty="0">
              <a:ln>
                <a:noFill/>
              </a:ln>
              <a:solidFill>
                <a:schemeClr val="tx1"/>
              </a:solidFill>
              <a:effectLst/>
              <a:latin typeface="Arial" panose="020B0604020202020204" pitchFamily="34" charset="0"/>
            </a:endParaRPr>
          </a:p>
        </p:txBody>
      </p:sp>
      <p:sp>
        <p:nvSpPr>
          <p:cNvPr id="29" name="Cuadro de texto 91188">
            <a:extLst>
              <a:ext uri="{FF2B5EF4-FFF2-40B4-BE49-F238E27FC236}">
                <a16:creationId xmlns:a16="http://schemas.microsoft.com/office/drawing/2014/main" id="{D6B65234-DEAE-42D9-9BFD-5CB927835357}"/>
              </a:ext>
            </a:extLst>
          </p:cNvPr>
          <p:cNvSpPr txBox="1">
            <a:spLocks noChangeArrowheads="1"/>
          </p:cNvSpPr>
          <p:nvPr/>
        </p:nvSpPr>
        <p:spPr bwMode="auto">
          <a:xfrm>
            <a:off x="3970172" y="3950316"/>
            <a:ext cx="346946" cy="339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W</a:t>
            </a:r>
            <a:endParaRPr kumimoji="0" lang="es-CL" altLang="es-CL" b="1" i="0" u="none" strike="noStrike" cap="none" normalizeH="0" baseline="0" dirty="0">
              <a:ln>
                <a:noFill/>
              </a:ln>
              <a:solidFill>
                <a:schemeClr val="tx1"/>
              </a:solidFill>
              <a:effectLst/>
              <a:latin typeface="Arial" panose="020B0604020202020204" pitchFamily="34" charset="0"/>
            </a:endParaRPr>
          </a:p>
        </p:txBody>
      </p:sp>
      <p:sp>
        <p:nvSpPr>
          <p:cNvPr id="31" name="Cuadro de texto 91192">
            <a:extLst>
              <a:ext uri="{FF2B5EF4-FFF2-40B4-BE49-F238E27FC236}">
                <a16:creationId xmlns:a16="http://schemas.microsoft.com/office/drawing/2014/main" id="{349A317C-1B79-412C-8B29-A5A6C386BACA}"/>
              </a:ext>
            </a:extLst>
          </p:cNvPr>
          <p:cNvSpPr txBox="1">
            <a:spLocks noChangeArrowheads="1"/>
          </p:cNvSpPr>
          <p:nvPr/>
        </p:nvSpPr>
        <p:spPr bwMode="auto">
          <a:xfrm>
            <a:off x="4062449" y="2136504"/>
            <a:ext cx="1333801" cy="33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chemeClr val="tx1"/>
                </a:solidFill>
                <a:effectLst/>
                <a:latin typeface="Arial" panose="020B0604020202020204" pitchFamily="34" charset="0"/>
              </a:rPr>
              <a:t>Estimulo</a:t>
            </a:r>
            <a:r>
              <a:rPr kumimoji="0" lang="es-CL" altLang="es-CL" b="1" i="0" u="none" strike="noStrike" cap="none" normalizeH="0" baseline="0" dirty="0">
                <a:ln>
                  <a:noFill/>
                </a:ln>
                <a:solidFill>
                  <a:schemeClr val="tx1"/>
                </a:solidFill>
                <a:effectLst/>
                <a:latin typeface="Arial" panose="020B0604020202020204" pitchFamily="34" charset="0"/>
              </a:rPr>
              <a:t> </a:t>
            </a:r>
          </a:p>
        </p:txBody>
      </p:sp>
      <p:pic>
        <p:nvPicPr>
          <p:cNvPr id="32" name="Picture 2" descr="Funciones de transferencia La primera capa obtiene sus pesos a ...">
            <a:extLst>
              <a:ext uri="{FF2B5EF4-FFF2-40B4-BE49-F238E27FC236}">
                <a16:creationId xmlns:a16="http://schemas.microsoft.com/office/drawing/2014/main" id="{5E70D91C-61AC-4E16-9C43-AFC7D7EA61AE}"/>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sharpenSoften amount="50000"/>
                    </a14:imgEffect>
                    <a14:imgEffect>
                      <a14:saturation sat="400000"/>
                    </a14:imgEffect>
                  </a14:imgLayer>
                </a14:imgProps>
              </a:ext>
              <a:ext uri="{28A0092B-C50C-407E-A947-70E740481C1C}">
                <a14:useLocalDpi xmlns:a14="http://schemas.microsoft.com/office/drawing/2010/main" val="0"/>
              </a:ext>
            </a:extLst>
          </a:blip>
          <a:srcRect l="32420"/>
          <a:stretch/>
        </p:blipFill>
        <p:spPr bwMode="auto">
          <a:xfrm>
            <a:off x="6605855" y="3296640"/>
            <a:ext cx="1765080" cy="82812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33" name="Imagen 32">
            <a:extLst>
              <a:ext uri="{FF2B5EF4-FFF2-40B4-BE49-F238E27FC236}">
                <a16:creationId xmlns:a16="http://schemas.microsoft.com/office/drawing/2014/main" id="{C623F550-C69B-4633-8662-275D1DE234E3}"/>
              </a:ext>
            </a:extLst>
          </p:cNvPr>
          <p:cNvPicPr>
            <a:picLocks noChangeAspect="1"/>
          </p:cNvPicPr>
          <p:nvPr/>
        </p:nvPicPr>
        <p:blipFill>
          <a:blip r:embed="rId7"/>
          <a:stretch>
            <a:fillRect/>
          </a:stretch>
        </p:blipFill>
        <p:spPr>
          <a:xfrm>
            <a:off x="321524" y="3024554"/>
            <a:ext cx="3222351" cy="1429724"/>
          </a:xfrm>
          <a:prstGeom prst="rect">
            <a:avLst/>
          </a:prstGeom>
          <a:ln w="1905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823917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11A101-ED1A-4F8E-A8EF-6A6741CCC9FD}"/>
              </a:ext>
            </a:extLst>
          </p:cNvPr>
          <p:cNvSpPr>
            <a:spLocks noGrp="1"/>
          </p:cNvSpPr>
          <p:nvPr>
            <p:ph type="title"/>
          </p:nvPr>
        </p:nvSpPr>
        <p:spPr/>
        <p:txBody>
          <a:bodyPr>
            <a:normAutofit fontScale="90000"/>
          </a:bodyPr>
          <a:lstStyle/>
          <a:p>
            <a:r>
              <a:rPr lang="es-CL" sz="3900" b="1" dirty="0">
                <a:latin typeface="Times New Roman" panose="02020603050405020304" pitchFamily="18" charset="0"/>
                <a:cs typeface="Times New Roman" panose="02020603050405020304" pitchFamily="18" charset="0"/>
              </a:rPr>
              <a:t>FUNCIÓN DE ACTIVACIÓN </a:t>
            </a:r>
          </a:p>
        </p:txBody>
      </p:sp>
      <p:sp>
        <p:nvSpPr>
          <p:cNvPr id="3" name="Marcador de contenido 2">
            <a:extLst>
              <a:ext uri="{FF2B5EF4-FFF2-40B4-BE49-F238E27FC236}">
                <a16:creationId xmlns:a16="http://schemas.microsoft.com/office/drawing/2014/main" id="{0D74B6B9-CE00-4C98-B8A8-21AD4EB24E75}"/>
              </a:ext>
            </a:extLst>
          </p:cNvPr>
          <p:cNvSpPr>
            <a:spLocks noGrp="1"/>
          </p:cNvSpPr>
          <p:nvPr>
            <p:ph idx="1"/>
          </p:nvPr>
        </p:nvSpPr>
        <p:spPr>
          <a:xfrm>
            <a:off x="421482" y="933994"/>
            <a:ext cx="8293816" cy="1331835"/>
          </a:xfrm>
        </p:spPr>
        <p:txBody>
          <a:bodyPr>
            <a:normAutofit fontScale="85000" lnSpcReduction="10000"/>
          </a:bodyPr>
          <a:lstStyle/>
          <a:p>
            <a:pPr marL="0" indent="0" algn="just">
              <a:buNone/>
            </a:pPr>
            <a:r>
              <a:rPr lang="es-CL"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La función de activación será distorsionar el valor de salida añadiéndole deformaciones no lineales en la suma ponderada de todas las capas ocultas, siendo una ecuación matemática que por medio del resultado deberá pasar un umbral para su continuidad a la siguiente capa, siendo igual que las neuronas sensoriales del sistema nervioso, con todas las neuronas se intentando encadenar de manera efectiva todas las neuronas sin colapsarlas en solo ecuación generando un plano multidimensional.</a:t>
            </a:r>
          </a:p>
          <a:p>
            <a:endParaRPr lang="es-CL" dirty="0"/>
          </a:p>
        </p:txBody>
      </p:sp>
      <p:pic>
        <p:nvPicPr>
          <p:cNvPr id="1026" name="Picture 2" descr="A. Requena y col.: &quot; Nuevas Tecnologías y Contaminación de Atmósferas para  PYMEs&quot;">
            <a:extLst>
              <a:ext uri="{FF2B5EF4-FFF2-40B4-BE49-F238E27FC236}">
                <a16:creationId xmlns:a16="http://schemas.microsoft.com/office/drawing/2014/main" id="{D31149B7-C147-4514-A3C9-6598C39A6C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8615" y="2272554"/>
            <a:ext cx="2800179" cy="2168059"/>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91186">
            <a:extLst>
              <a:ext uri="{FF2B5EF4-FFF2-40B4-BE49-F238E27FC236}">
                <a16:creationId xmlns:a16="http://schemas.microsoft.com/office/drawing/2014/main" id="{11E2A91A-33B5-47FA-BCD7-8C1751C092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5693" y="2622919"/>
            <a:ext cx="5014675" cy="15254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7" name="Cuadro de texto 91192">
            <a:extLst>
              <a:ext uri="{FF2B5EF4-FFF2-40B4-BE49-F238E27FC236}">
                <a16:creationId xmlns:a16="http://schemas.microsoft.com/office/drawing/2014/main" id="{4933684A-C63A-4A9C-85D1-5B598116117E}"/>
              </a:ext>
            </a:extLst>
          </p:cNvPr>
          <p:cNvSpPr txBox="1">
            <a:spLocks noChangeArrowheads="1"/>
          </p:cNvSpPr>
          <p:nvPr/>
        </p:nvSpPr>
        <p:spPr bwMode="auto">
          <a:xfrm>
            <a:off x="3739505" y="2571750"/>
            <a:ext cx="1333801" cy="244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Entradas X</a:t>
            </a:r>
            <a:endParaRPr kumimoji="0" lang="es-CL" altLang="es-CL" b="1" i="0" u="none" strike="noStrike" cap="none" normalizeH="0" baseline="0" dirty="0">
              <a:ln>
                <a:noFill/>
              </a:ln>
              <a:solidFill>
                <a:schemeClr val="tx1"/>
              </a:solidFill>
              <a:effectLst/>
              <a:latin typeface="Arial" panose="020B0604020202020204" pitchFamily="34" charset="0"/>
            </a:endParaRPr>
          </a:p>
        </p:txBody>
      </p:sp>
      <p:sp>
        <p:nvSpPr>
          <p:cNvPr id="8" name="Cuadro de texto 91194">
            <a:extLst>
              <a:ext uri="{FF2B5EF4-FFF2-40B4-BE49-F238E27FC236}">
                <a16:creationId xmlns:a16="http://schemas.microsoft.com/office/drawing/2014/main" id="{3007167F-AF7A-4660-9FAF-670AF594EB2A}"/>
              </a:ext>
            </a:extLst>
          </p:cNvPr>
          <p:cNvSpPr txBox="1">
            <a:spLocks noChangeArrowheads="1"/>
          </p:cNvSpPr>
          <p:nvPr/>
        </p:nvSpPr>
        <p:spPr bwMode="auto">
          <a:xfrm>
            <a:off x="7903571" y="2572016"/>
            <a:ext cx="1112219" cy="33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L" altLang="es-CL" sz="16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Salidas Y</a:t>
            </a:r>
            <a:endParaRPr kumimoji="0" lang="es-CL" altLang="es-CL" sz="2800" b="1" i="0" u="none" strike="noStrike" cap="none" normalizeH="0" baseline="0" dirty="0">
              <a:ln>
                <a:noFill/>
              </a:ln>
              <a:solidFill>
                <a:schemeClr val="tx1"/>
              </a:solidFill>
              <a:effectLst/>
              <a:latin typeface="Arial" panose="020B0604020202020204" pitchFamily="34" charset="0"/>
            </a:endParaRPr>
          </a:p>
        </p:txBody>
      </p:sp>
      <p:sp>
        <p:nvSpPr>
          <p:cNvPr id="9" name="Cuadro de texto 91191">
            <a:extLst>
              <a:ext uri="{FF2B5EF4-FFF2-40B4-BE49-F238E27FC236}">
                <a16:creationId xmlns:a16="http://schemas.microsoft.com/office/drawing/2014/main" id="{7AE8858A-D6D2-4DE6-A26B-DFF9CB197788}"/>
              </a:ext>
            </a:extLst>
          </p:cNvPr>
          <p:cNvSpPr txBox="1">
            <a:spLocks noChangeArrowheads="1"/>
          </p:cNvSpPr>
          <p:nvPr/>
        </p:nvSpPr>
        <p:spPr bwMode="auto">
          <a:xfrm>
            <a:off x="7042321" y="3781690"/>
            <a:ext cx="1223441" cy="481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CL" altLang="es-CL" sz="11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Función Activación</a:t>
            </a:r>
            <a:endParaRPr kumimoji="0" lang="es-CL" altLang="es-CL" sz="1600" b="1" i="0" u="none" strike="noStrike" cap="none" normalizeH="0" baseline="0" dirty="0">
              <a:ln>
                <a:noFill/>
              </a:ln>
              <a:solidFill>
                <a:schemeClr val="tx1"/>
              </a:solidFill>
              <a:effectLst/>
              <a:latin typeface="Arial" panose="020B0604020202020204" pitchFamily="34" charset="0"/>
            </a:endParaRPr>
          </a:p>
        </p:txBody>
      </p:sp>
      <mc:AlternateContent xmlns:mc="http://schemas.openxmlformats.org/markup-compatibility/2006" xmlns:a14="http://schemas.microsoft.com/office/drawing/2010/main">
        <mc:Choice Requires="a14">
          <p:sp>
            <p:nvSpPr>
              <p:cNvPr id="10" name="Cuadro de texto 91177">
                <a:extLst>
                  <a:ext uri="{FF2B5EF4-FFF2-40B4-BE49-F238E27FC236}">
                    <a16:creationId xmlns:a16="http://schemas.microsoft.com/office/drawing/2014/main" id="{89BEEE44-D825-477F-ADA2-F6CD6CB812AA}"/>
                  </a:ext>
                </a:extLst>
              </p:cNvPr>
              <p:cNvSpPr txBox="1"/>
              <p:nvPr/>
            </p:nvSpPr>
            <p:spPr>
              <a:xfrm>
                <a:off x="5209069" y="3114475"/>
                <a:ext cx="1526857" cy="475891"/>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lnSpc>
                    <a:spcPct val="106000"/>
                  </a:lnSpc>
                  <a:spcAft>
                    <a:spcPts val="800"/>
                  </a:spcAft>
                </a:pPr>
                <a:r>
                  <a:rPr lang="es-CL" sz="1200" b="1" i="1" dirty="0">
                    <a:solidFill>
                      <a:srgbClr val="000000"/>
                    </a:solidFill>
                    <a:ea typeface="Calibri" panose="020F0502020204030204" pitchFamily="34" charset="0"/>
                    <a:cs typeface="Times New Roman" panose="02020603050405020304" pitchFamily="18" charset="0"/>
                  </a:rPr>
                  <a:t>n</a:t>
                </a:r>
                <a:r>
                  <a:rPr lang="es-CL" sz="1200" b="1" dirty="0">
                    <a:solidFill>
                      <a:srgbClr val="000000"/>
                    </a:solidFill>
                    <a:ea typeface="Calibri" panose="020F0502020204030204" pitchFamily="34" charset="0"/>
                    <a:cs typeface="Times New Roman" panose="02020603050405020304" pitchFamily="18" charset="0"/>
                  </a:rPr>
                  <a:t>=</a:t>
                </a:r>
                <a14:m>
                  <m:oMath xmlns:m="http://schemas.openxmlformats.org/officeDocument/2006/math">
                    <m:nary>
                      <m:naryPr>
                        <m:chr m:val="∑"/>
                        <m:limLoc m:val="undOvr"/>
                        <m:ctrlP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ctrlPr>
                      </m:naryPr>
                      <m:sub>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𝒏</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𝟏</m:t>
                        </m:r>
                      </m:sub>
                      <m:sup>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𝒏</m:t>
                        </m:r>
                      </m:sup>
                      <m:e>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𝑾𝒏</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𝑿𝒏</m:t>
                        </m:r>
                        <m:r>
                          <m:rPr>
                            <m:nor/>
                          </m:rPr>
                          <a:rPr lang="es-CL" sz="1200" b="1" i="1" dirty="0">
                            <a:solidFill>
                              <a:srgbClr val="000000"/>
                            </a:solidFill>
                            <a:latin typeface="Arial" panose="020B0604020202020204" pitchFamily="34" charset="0"/>
                            <a:ea typeface="Calibri" panose="020F0502020204030204" pitchFamily="34" charset="0"/>
                            <a:cs typeface="Times New Roman" panose="02020603050405020304" pitchFamily="18" charset="0"/>
                          </a:rPr>
                          <m:t>+</m:t>
                        </m:r>
                        <m:r>
                          <m:rPr>
                            <m:nor/>
                          </m:rPr>
                          <a:rPr lang="es-CL" sz="1200" b="1" i="1" dirty="0">
                            <a:solidFill>
                              <a:srgbClr val="000000"/>
                            </a:solidFill>
                            <a:latin typeface="Arial" panose="020B0604020202020204" pitchFamily="34" charset="0"/>
                            <a:ea typeface="Calibri" panose="020F0502020204030204" pitchFamily="34" charset="0"/>
                            <a:cs typeface="Times New Roman" panose="02020603050405020304" pitchFamily="18" charset="0"/>
                          </a:rPr>
                          <m:t>b</m:t>
                        </m:r>
                      </m:e>
                    </m:nary>
                  </m:oMath>
                </a14:m>
                <a:endParaRPr lang="es-CL" sz="1600" b="1" i="1" dirty="0">
                  <a:solidFill>
                    <a:srgbClr val="000000"/>
                  </a:solidFill>
                  <a:effectLst/>
                  <a:latin typeface="Arial" panose="020B0604020202020204" pitchFamily="34" charset="0"/>
                  <a:cs typeface="Times New Roman" panose="02020603050405020304" pitchFamily="18" charset="0"/>
                </a:endParaRPr>
              </a:p>
              <a:p>
                <a:pPr algn="just">
                  <a:lnSpc>
                    <a:spcPct val="106000"/>
                  </a:lnSpc>
                  <a:spcAft>
                    <a:spcPts val="800"/>
                  </a:spcAft>
                </a:pPr>
                <a:endParaRPr lang="es-CL" sz="12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p:txBody>
          </p:sp>
        </mc:Choice>
        <mc:Fallback xmlns="">
          <p:sp>
            <p:nvSpPr>
              <p:cNvPr id="10" name="Cuadro de texto 91177">
                <a:extLst>
                  <a:ext uri="{FF2B5EF4-FFF2-40B4-BE49-F238E27FC236}">
                    <a16:creationId xmlns:a16="http://schemas.microsoft.com/office/drawing/2014/main" id="{89BEEE44-D825-477F-ADA2-F6CD6CB812AA}"/>
                  </a:ext>
                </a:extLst>
              </p:cNvPr>
              <p:cNvSpPr txBox="1">
                <a:spLocks noRot="1" noChangeAspect="1" noMove="1" noResize="1" noEditPoints="1" noAdjustHandles="1" noChangeArrowheads="1" noChangeShapeType="1" noTextEdit="1"/>
              </p:cNvSpPr>
              <p:nvPr/>
            </p:nvSpPr>
            <p:spPr>
              <a:xfrm>
                <a:off x="5209069" y="3114475"/>
                <a:ext cx="1526857" cy="475891"/>
              </a:xfrm>
              <a:prstGeom prst="rect">
                <a:avLst/>
              </a:prstGeom>
              <a:blipFill>
                <a:blip r:embed="rId4"/>
                <a:stretch>
                  <a:fillRect l="-2800" t="-56410" b="-51282"/>
                </a:stretch>
              </a:blipFill>
              <a:ln w="6350">
                <a:noFill/>
              </a:ln>
            </p:spPr>
            <p:txBody>
              <a:bodyPr/>
              <a:lstStyle/>
              <a:p>
                <a:r>
                  <a:rPr lang="es-CL">
                    <a:noFill/>
                  </a:rPr>
                  <a:t> </a:t>
                </a:r>
              </a:p>
            </p:txBody>
          </p:sp>
        </mc:Fallback>
      </mc:AlternateContent>
      <p:sp>
        <p:nvSpPr>
          <p:cNvPr id="11" name="Cuadro de texto 91188">
            <a:extLst>
              <a:ext uri="{FF2B5EF4-FFF2-40B4-BE49-F238E27FC236}">
                <a16:creationId xmlns:a16="http://schemas.microsoft.com/office/drawing/2014/main" id="{1C96FAAD-F65E-48F5-96D3-99837A0F9BF7}"/>
              </a:ext>
            </a:extLst>
          </p:cNvPr>
          <p:cNvSpPr txBox="1">
            <a:spLocks noChangeArrowheads="1"/>
          </p:cNvSpPr>
          <p:nvPr/>
        </p:nvSpPr>
        <p:spPr bwMode="auto">
          <a:xfrm>
            <a:off x="3797356" y="3241113"/>
            <a:ext cx="1156990" cy="339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W=Pesos</a:t>
            </a:r>
            <a:endParaRPr kumimoji="0" lang="es-CL" altLang="es-CL" b="1" i="0" u="none" strike="noStrike" cap="none" normalizeH="0" baseline="0" dirty="0">
              <a:ln>
                <a:noFill/>
              </a:ln>
              <a:solidFill>
                <a:schemeClr val="tx1"/>
              </a:solidFill>
              <a:effectLst/>
              <a:latin typeface="Arial" panose="020B0604020202020204" pitchFamily="34" charset="0"/>
            </a:endParaRPr>
          </a:p>
        </p:txBody>
      </p:sp>
      <p:sp>
        <p:nvSpPr>
          <p:cNvPr id="12" name="CuadroTexto 11">
            <a:extLst>
              <a:ext uri="{FF2B5EF4-FFF2-40B4-BE49-F238E27FC236}">
                <a16:creationId xmlns:a16="http://schemas.microsoft.com/office/drawing/2014/main" id="{B7C671E6-895B-46E9-9471-4CEF5AFE122A}"/>
              </a:ext>
            </a:extLst>
          </p:cNvPr>
          <p:cNvSpPr txBox="1"/>
          <p:nvPr/>
        </p:nvSpPr>
        <p:spPr>
          <a:xfrm>
            <a:off x="4704447" y="3670273"/>
            <a:ext cx="1097788" cy="307777"/>
          </a:xfrm>
          <a:prstGeom prst="rect">
            <a:avLst/>
          </a:prstGeom>
          <a:noFill/>
        </p:spPr>
        <p:txBody>
          <a:bodyPr wrap="square" rtlCol="0">
            <a:spAutoFit/>
          </a:bodyPr>
          <a:lstStyle/>
          <a:p>
            <a:r>
              <a:rPr lang="es-CL" sz="1400" b="1" dirty="0"/>
              <a:t>b=Error</a:t>
            </a:r>
          </a:p>
        </p:txBody>
      </p:sp>
      <p:sp>
        <p:nvSpPr>
          <p:cNvPr id="13" name="Cuadro de texto 91188">
            <a:extLst>
              <a:ext uri="{FF2B5EF4-FFF2-40B4-BE49-F238E27FC236}">
                <a16:creationId xmlns:a16="http://schemas.microsoft.com/office/drawing/2014/main" id="{61FF2C00-81DA-49E0-A426-660D94CAEC8D}"/>
              </a:ext>
            </a:extLst>
          </p:cNvPr>
          <p:cNvSpPr txBox="1">
            <a:spLocks noChangeArrowheads="1"/>
          </p:cNvSpPr>
          <p:nvPr/>
        </p:nvSpPr>
        <p:spPr bwMode="auto">
          <a:xfrm>
            <a:off x="3929083" y="2899064"/>
            <a:ext cx="334055" cy="339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W</a:t>
            </a:r>
            <a:endParaRPr kumimoji="0" lang="es-CL" altLang="es-CL" b="1" i="0" u="none" strike="noStrike" cap="none" normalizeH="0" baseline="0" dirty="0">
              <a:ln>
                <a:noFill/>
              </a:ln>
              <a:solidFill>
                <a:schemeClr val="tx1"/>
              </a:solidFill>
              <a:effectLst/>
              <a:latin typeface="Arial" panose="020B0604020202020204" pitchFamily="34" charset="0"/>
            </a:endParaRPr>
          </a:p>
        </p:txBody>
      </p:sp>
      <p:sp>
        <p:nvSpPr>
          <p:cNvPr id="14" name="Cuadro de texto 91188">
            <a:extLst>
              <a:ext uri="{FF2B5EF4-FFF2-40B4-BE49-F238E27FC236}">
                <a16:creationId xmlns:a16="http://schemas.microsoft.com/office/drawing/2014/main" id="{18B7B6B2-A945-4431-804F-A77D27C425E8}"/>
              </a:ext>
            </a:extLst>
          </p:cNvPr>
          <p:cNvSpPr txBox="1">
            <a:spLocks noChangeArrowheads="1"/>
          </p:cNvSpPr>
          <p:nvPr/>
        </p:nvSpPr>
        <p:spPr bwMode="auto">
          <a:xfrm>
            <a:off x="4028023" y="3654034"/>
            <a:ext cx="346946" cy="339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2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W</a:t>
            </a:r>
            <a:endParaRPr kumimoji="0" lang="es-CL" altLang="es-CL" b="1" i="0" u="none" strike="noStrike" cap="none" normalizeH="0" baseline="0" dirty="0">
              <a:ln>
                <a:noFill/>
              </a:ln>
              <a:solidFill>
                <a:schemeClr val="tx1"/>
              </a:solidFill>
              <a:effectLst/>
              <a:latin typeface="Arial" panose="020B0604020202020204" pitchFamily="34" charset="0"/>
            </a:endParaRPr>
          </a:p>
        </p:txBody>
      </p:sp>
      <p:pic>
        <p:nvPicPr>
          <p:cNvPr id="15" name="Picture 2" descr="Funciones de transferencia La primera capa obtiene sus pesos a ...">
            <a:extLst>
              <a:ext uri="{FF2B5EF4-FFF2-40B4-BE49-F238E27FC236}">
                <a16:creationId xmlns:a16="http://schemas.microsoft.com/office/drawing/2014/main" id="{CE2B392B-D275-4B2D-ACC6-622E215F079B}"/>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sharpenSoften amount="50000"/>
                    </a14:imgEffect>
                    <a14:imgEffect>
                      <a14:saturation sat="400000"/>
                    </a14:imgEffect>
                  </a14:imgLayer>
                </a14:imgProps>
              </a:ext>
              <a:ext uri="{28A0092B-C50C-407E-A947-70E740481C1C}">
                <a14:useLocalDpi xmlns:a14="http://schemas.microsoft.com/office/drawing/2010/main" val="0"/>
              </a:ext>
            </a:extLst>
          </a:blip>
          <a:srcRect l="32420"/>
          <a:stretch/>
        </p:blipFill>
        <p:spPr bwMode="auto">
          <a:xfrm>
            <a:off x="6663706" y="3000358"/>
            <a:ext cx="1765080" cy="82812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6569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E7032C51-0047-4ADF-BAE2-512FB6009BB3}"/>
              </a:ext>
            </a:extLst>
          </p:cNvPr>
          <p:cNvSpPr txBox="1">
            <a:spLocks/>
          </p:cNvSpPr>
          <p:nvPr/>
        </p:nvSpPr>
        <p:spPr>
          <a:xfrm>
            <a:off x="421482" y="229331"/>
            <a:ext cx="7034646" cy="779588"/>
          </a:xfrm>
          <a:prstGeom prst="rect">
            <a:avLst/>
          </a:prstGeom>
        </p:spPr>
        <p:txBody>
          <a:bodyPr vert="horz" lIns="91440" tIns="45720" rIns="91440" bIns="45720" rtlCol="0" anchor="t">
            <a:normAutofit fontScale="97500"/>
          </a:bodyPr>
          <a:lstStyle>
            <a:lvl1pPr algn="l" rtl="0" eaLnBrk="0" fontAlgn="base" hangingPunct="0">
              <a:lnSpc>
                <a:spcPct val="90000"/>
              </a:lnSpc>
              <a:spcBef>
                <a:spcPct val="0"/>
              </a:spcBef>
              <a:spcAft>
                <a:spcPct val="0"/>
              </a:spcAft>
              <a:defRPr sz="1900" b="0" i="0" kern="1200">
                <a:solidFill>
                  <a:schemeClr val="tx1"/>
                </a:solidFill>
                <a:latin typeface="Gotham Medium" charset="0"/>
                <a:ea typeface="Gotham Medium" charset="0"/>
                <a:cs typeface="Gotham Medium" charset="0"/>
              </a:defRPr>
            </a:lvl1pPr>
            <a:lvl2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2pPr>
            <a:lvl3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3pPr>
            <a:lvl4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4pPr>
            <a:lvl5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5pPr>
            <a:lvl6pPr marL="457194" algn="l" rtl="0" fontAlgn="base">
              <a:lnSpc>
                <a:spcPct val="90000"/>
              </a:lnSpc>
              <a:spcBef>
                <a:spcPct val="0"/>
              </a:spcBef>
              <a:spcAft>
                <a:spcPct val="0"/>
              </a:spcAft>
              <a:defRPr sz="1999" b="1">
                <a:solidFill>
                  <a:schemeClr val="tx1"/>
                </a:solidFill>
                <a:latin typeface="Arial" charset="0"/>
                <a:ea typeface="Arial" charset="0"/>
                <a:cs typeface="Arial" charset="0"/>
              </a:defRPr>
            </a:lvl6pPr>
            <a:lvl7pPr marL="914390" algn="l" rtl="0" fontAlgn="base">
              <a:lnSpc>
                <a:spcPct val="90000"/>
              </a:lnSpc>
              <a:spcBef>
                <a:spcPct val="0"/>
              </a:spcBef>
              <a:spcAft>
                <a:spcPct val="0"/>
              </a:spcAft>
              <a:defRPr sz="1999" b="1">
                <a:solidFill>
                  <a:schemeClr val="tx1"/>
                </a:solidFill>
                <a:latin typeface="Arial" charset="0"/>
                <a:ea typeface="Arial" charset="0"/>
                <a:cs typeface="Arial" charset="0"/>
              </a:defRPr>
            </a:lvl7pPr>
            <a:lvl8pPr marL="1371584" algn="l" rtl="0" fontAlgn="base">
              <a:lnSpc>
                <a:spcPct val="90000"/>
              </a:lnSpc>
              <a:spcBef>
                <a:spcPct val="0"/>
              </a:spcBef>
              <a:spcAft>
                <a:spcPct val="0"/>
              </a:spcAft>
              <a:defRPr sz="1999" b="1">
                <a:solidFill>
                  <a:schemeClr val="tx1"/>
                </a:solidFill>
                <a:latin typeface="Arial" charset="0"/>
                <a:ea typeface="Arial" charset="0"/>
                <a:cs typeface="Arial" charset="0"/>
              </a:defRPr>
            </a:lvl8pPr>
            <a:lvl9pPr marL="1828780" algn="l" rtl="0" fontAlgn="base">
              <a:lnSpc>
                <a:spcPct val="90000"/>
              </a:lnSpc>
              <a:spcBef>
                <a:spcPct val="0"/>
              </a:spcBef>
              <a:spcAft>
                <a:spcPct val="0"/>
              </a:spcAft>
              <a:defRPr sz="1999" b="1">
                <a:solidFill>
                  <a:schemeClr val="tx1"/>
                </a:solidFill>
                <a:latin typeface="Arial" charset="0"/>
                <a:ea typeface="Arial" charset="0"/>
                <a:cs typeface="Arial" charset="0"/>
              </a:defRPr>
            </a:lvl9pPr>
          </a:lstStyle>
          <a:p>
            <a:r>
              <a:rPr lang="es-CL" sz="4000" b="1" dirty="0">
                <a:latin typeface="Times New Roman" panose="02020603050405020304" pitchFamily="18" charset="0"/>
                <a:cs typeface="Times New Roman" panose="02020603050405020304" pitchFamily="18" charset="0"/>
              </a:rPr>
              <a:t>Obtener el Error Mínimo</a:t>
            </a:r>
          </a:p>
        </p:txBody>
      </p:sp>
      <p:sp>
        <p:nvSpPr>
          <p:cNvPr id="5" name="Título 4">
            <a:extLst>
              <a:ext uri="{FF2B5EF4-FFF2-40B4-BE49-F238E27FC236}">
                <a16:creationId xmlns:a16="http://schemas.microsoft.com/office/drawing/2014/main" id="{D933085A-CBF2-423E-9B16-1DE5D1AAC256}"/>
              </a:ext>
            </a:extLst>
          </p:cNvPr>
          <p:cNvSpPr>
            <a:spLocks noGrp="1"/>
          </p:cNvSpPr>
          <p:nvPr>
            <p:ph type="title"/>
          </p:nvPr>
        </p:nvSpPr>
        <p:spPr>
          <a:xfrm>
            <a:off x="186666" y="1246802"/>
            <a:ext cx="4268162" cy="1900585"/>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just">
              <a:lnSpc>
                <a:spcPct val="106000"/>
              </a:lnSpc>
              <a:spcAft>
                <a:spcPts val="0"/>
              </a:spcAft>
            </a:pPr>
            <a:r>
              <a:rPr lang="es-CL" sz="1600" dirty="0">
                <a:solidFill>
                  <a:srgbClr val="000000"/>
                </a:solidFill>
                <a:latin typeface="Arial" panose="020B0604020202020204" pitchFamily="34" charset="0"/>
                <a:ea typeface="Calibri" panose="020F0502020204030204" pitchFamily="34" charset="0"/>
                <a:cs typeface="Times New Roman" panose="02020603050405020304" pitchFamily="18" charset="0"/>
              </a:rPr>
              <a:t>El descenso del gradiente son derivadas parciales para encontrar el menor error en </a:t>
            </a:r>
            <a:r>
              <a:rPr lang="es-CL" sz="1600" b="1" dirty="0">
                <a:solidFill>
                  <a:srgbClr val="000000"/>
                </a:solidFill>
                <a:latin typeface="Arial" panose="020B0604020202020204" pitchFamily="34" charset="0"/>
                <a:ea typeface="Calibri" panose="020F0502020204030204" pitchFamily="34" charset="0"/>
                <a:cs typeface="Times New Roman" panose="02020603050405020304" pitchFamily="18" charset="0"/>
              </a:rPr>
              <a:t>funciones no convexas</a:t>
            </a:r>
            <a:r>
              <a:rPr lang="es-CL" sz="1600" dirty="0">
                <a:solidFill>
                  <a:srgbClr val="000000"/>
                </a:solidFill>
                <a:latin typeface="Arial" panose="020B0604020202020204" pitchFamily="34" charset="0"/>
                <a:ea typeface="Calibri" panose="020F0502020204030204" pitchFamily="34" charset="0"/>
                <a:cs typeface="Times New Roman" panose="02020603050405020304" pitchFamily="18" charset="0"/>
              </a:rPr>
              <a:t>. Los algoritmos genéticos contrarrestan el problema de caer en óptimos locales, es decir matemáticamente se trata de un problema de </a:t>
            </a:r>
            <a:r>
              <a:rPr lang="es-CL" sz="1600" b="1" dirty="0">
                <a:solidFill>
                  <a:srgbClr val="000000"/>
                </a:solidFill>
                <a:latin typeface="Arial" panose="020B0604020202020204" pitchFamily="34" charset="0"/>
                <a:ea typeface="Calibri" panose="020F0502020204030204" pitchFamily="34" charset="0"/>
                <a:cs typeface="Times New Roman" panose="02020603050405020304" pitchFamily="18" charset="0"/>
              </a:rPr>
              <a:t>optimización o minimización de error</a:t>
            </a:r>
            <a:r>
              <a:rPr lang="es-CL" sz="1600" dirty="0">
                <a:solidFill>
                  <a:srgbClr val="000000"/>
                </a:solidFill>
                <a:latin typeface="Arial" panose="020B0604020202020204" pitchFamily="34" charset="0"/>
                <a:ea typeface="Calibri" panose="020F0502020204030204" pitchFamily="34" charset="0"/>
                <a:cs typeface="Times New Roman" panose="02020603050405020304" pitchFamily="18" charset="0"/>
              </a:rPr>
              <a:t>. </a:t>
            </a:r>
          </a:p>
        </p:txBody>
      </p:sp>
      <p:pic>
        <p:nvPicPr>
          <p:cNvPr id="8" name="Imagen 91199">
            <a:extLst>
              <a:ext uri="{FF2B5EF4-FFF2-40B4-BE49-F238E27FC236}">
                <a16:creationId xmlns:a16="http://schemas.microsoft.com/office/drawing/2014/main" id="{52C33A22-8919-4984-BCBE-072FC9013C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8849" y="1246802"/>
            <a:ext cx="4355114" cy="24549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9" name="Cuadro de texto 91197">
            <a:extLst>
              <a:ext uri="{FF2B5EF4-FFF2-40B4-BE49-F238E27FC236}">
                <a16:creationId xmlns:a16="http://schemas.microsoft.com/office/drawing/2014/main" id="{E7B39D9C-FBEF-4775-8E42-7D3F6153EDA8}"/>
              </a:ext>
            </a:extLst>
          </p:cNvPr>
          <p:cNvSpPr txBox="1">
            <a:spLocks noChangeArrowheads="1"/>
          </p:cNvSpPr>
          <p:nvPr/>
        </p:nvSpPr>
        <p:spPr bwMode="auto">
          <a:xfrm>
            <a:off x="4600598" y="3108184"/>
            <a:ext cx="901497" cy="1472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16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Error</a:t>
            </a:r>
            <a:endParaRPr kumimoji="0" lang="es-CL" altLang="es-CL" sz="14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CL" altLang="es-CL" sz="2400" b="1" i="0" u="none" strike="noStrike" cap="none" normalizeH="0" baseline="0" dirty="0">
              <a:ln>
                <a:noFill/>
              </a:ln>
              <a:solidFill>
                <a:schemeClr val="tx1"/>
              </a:solidFill>
              <a:effectLst/>
              <a:latin typeface="Arial" panose="020B0604020202020204" pitchFamily="34" charset="0"/>
            </a:endParaRPr>
          </a:p>
        </p:txBody>
      </p:sp>
      <p:sp>
        <p:nvSpPr>
          <p:cNvPr id="13" name="Elipse 12">
            <a:extLst>
              <a:ext uri="{FF2B5EF4-FFF2-40B4-BE49-F238E27FC236}">
                <a16:creationId xmlns:a16="http://schemas.microsoft.com/office/drawing/2014/main" id="{4E9DEB18-8E66-4E3E-A6B2-260AB0BAE10D}"/>
              </a:ext>
            </a:extLst>
          </p:cNvPr>
          <p:cNvSpPr/>
          <p:nvPr/>
        </p:nvSpPr>
        <p:spPr>
          <a:xfrm>
            <a:off x="6549684" y="1629924"/>
            <a:ext cx="250127" cy="147276"/>
          </a:xfrm>
          <a:prstGeom prst="ellipse">
            <a:avLst/>
          </a:prstGeom>
          <a:solidFill>
            <a:srgbClr val="FFFF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Elipse 13">
            <a:extLst>
              <a:ext uri="{FF2B5EF4-FFF2-40B4-BE49-F238E27FC236}">
                <a16:creationId xmlns:a16="http://schemas.microsoft.com/office/drawing/2014/main" id="{7E4CE59C-C786-4D80-80C8-B9B00E854DE7}"/>
              </a:ext>
            </a:extLst>
          </p:cNvPr>
          <p:cNvSpPr/>
          <p:nvPr/>
        </p:nvSpPr>
        <p:spPr>
          <a:xfrm>
            <a:off x="6123595" y="2498112"/>
            <a:ext cx="250127" cy="147276"/>
          </a:xfrm>
          <a:prstGeom prst="ellipse">
            <a:avLst/>
          </a:prstGeom>
          <a:solidFill>
            <a:srgbClr val="FFFF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2" name="Picture 2" descr="Conexionismo - Mecanismos de procesamiento en los modelos PDP">
            <a:extLst>
              <a:ext uri="{FF2B5EF4-FFF2-40B4-BE49-F238E27FC236}">
                <a16:creationId xmlns:a16="http://schemas.microsoft.com/office/drawing/2014/main" id="{7BD88EF1-7AC9-41C0-B395-C9BC7F723F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1534" y="3349929"/>
            <a:ext cx="1497753" cy="129585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6" name="Imagen 15">
            <a:extLst>
              <a:ext uri="{FF2B5EF4-FFF2-40B4-BE49-F238E27FC236}">
                <a16:creationId xmlns:a16="http://schemas.microsoft.com/office/drawing/2014/main" id="{21E520E6-A310-4002-ADE6-5CD0F73DFD17}"/>
              </a:ext>
            </a:extLst>
          </p:cNvPr>
          <p:cNvPicPr>
            <a:picLocks noChangeAspect="1"/>
          </p:cNvPicPr>
          <p:nvPr/>
        </p:nvPicPr>
        <p:blipFill>
          <a:blip r:embed="rId4"/>
          <a:stretch>
            <a:fillRect/>
          </a:stretch>
        </p:blipFill>
        <p:spPr>
          <a:xfrm>
            <a:off x="601825" y="3349930"/>
            <a:ext cx="1582378" cy="1295858"/>
          </a:xfrm>
          <a:prstGeom prst="rect">
            <a:avLst/>
          </a:prstGeom>
          <a:ln>
            <a:solidFill>
              <a:schemeClr val="tx1"/>
            </a:solidFill>
          </a:ln>
        </p:spPr>
      </p:pic>
      <p:pic>
        <p:nvPicPr>
          <p:cNvPr id="15" name="Imagen 14">
            <a:extLst>
              <a:ext uri="{FF2B5EF4-FFF2-40B4-BE49-F238E27FC236}">
                <a16:creationId xmlns:a16="http://schemas.microsoft.com/office/drawing/2014/main" id="{54C1217F-0170-4963-8B3C-389DAE6BC97F}"/>
              </a:ext>
            </a:extLst>
          </p:cNvPr>
          <p:cNvPicPr>
            <a:picLocks noChangeAspect="1"/>
          </p:cNvPicPr>
          <p:nvPr/>
        </p:nvPicPr>
        <p:blipFill>
          <a:blip r:embed="rId5"/>
          <a:stretch>
            <a:fillRect/>
          </a:stretch>
        </p:blipFill>
        <p:spPr>
          <a:xfrm>
            <a:off x="6965311" y="3231160"/>
            <a:ext cx="1499584" cy="13310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101076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3EDF3C-B2C1-4516-B809-6775F7274971}"/>
              </a:ext>
            </a:extLst>
          </p:cNvPr>
          <p:cNvSpPr>
            <a:spLocks noGrp="1"/>
          </p:cNvSpPr>
          <p:nvPr>
            <p:ph type="title"/>
          </p:nvPr>
        </p:nvSpPr>
        <p:spPr/>
        <p:txBody>
          <a:bodyPr>
            <a:normAutofit fontScale="90000"/>
          </a:bodyPr>
          <a:lstStyle/>
          <a:p>
            <a:r>
              <a:rPr lang="es-CL" sz="3500" b="1" dirty="0">
                <a:latin typeface="Times New Roman" panose="02020603050405020304" pitchFamily="18" charset="0"/>
                <a:cs typeface="Times New Roman" panose="02020603050405020304" pitchFamily="18" charset="0"/>
              </a:rPr>
              <a:t>EL DESCENSO DEL GRADIENTE</a:t>
            </a:r>
          </a:p>
        </p:txBody>
      </p:sp>
      <p:pic>
        <p:nvPicPr>
          <p:cNvPr id="5" name="Marcador de contenido 4">
            <a:extLst>
              <a:ext uri="{FF2B5EF4-FFF2-40B4-BE49-F238E27FC236}">
                <a16:creationId xmlns:a16="http://schemas.microsoft.com/office/drawing/2014/main" id="{D1BAA685-BD73-46D7-BC47-8B8B59382436}"/>
              </a:ext>
            </a:extLst>
          </p:cNvPr>
          <p:cNvPicPr>
            <a:picLocks noGrp="1" noChangeAspect="1"/>
          </p:cNvPicPr>
          <p:nvPr>
            <p:ph idx="1"/>
          </p:nvPr>
        </p:nvPicPr>
        <p:blipFill>
          <a:blip r:embed="rId2"/>
          <a:stretch>
            <a:fillRect/>
          </a:stretch>
        </p:blipFill>
        <p:spPr>
          <a:xfrm>
            <a:off x="1130300" y="1085850"/>
            <a:ext cx="6877050" cy="2971800"/>
          </a:xfrm>
        </p:spPr>
      </p:pic>
      <p:pic>
        <p:nvPicPr>
          <p:cNvPr id="6" name="Picture 4" descr="Cuándo utilizar un modelo de Regresión Lineal?">
            <a:extLst>
              <a:ext uri="{FF2B5EF4-FFF2-40B4-BE49-F238E27FC236}">
                <a16:creationId xmlns:a16="http://schemas.microsoft.com/office/drawing/2014/main" id="{22D0D2A4-1310-46AD-BFCD-A65A36DB7DFE}"/>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394602" y="2875401"/>
            <a:ext cx="1982861" cy="162269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8702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86D3AB-6BA3-43FD-9270-96100FCB2246}"/>
              </a:ext>
            </a:extLst>
          </p:cNvPr>
          <p:cNvSpPr>
            <a:spLocks noGrp="1"/>
          </p:cNvSpPr>
          <p:nvPr>
            <p:ph type="title"/>
          </p:nvPr>
        </p:nvSpPr>
        <p:spPr/>
        <p:txBody>
          <a:bodyPr>
            <a:normAutofit fontScale="90000"/>
          </a:bodyPr>
          <a:lstStyle/>
          <a:p>
            <a:r>
              <a:rPr lang="es-CL" sz="3200" b="1" dirty="0">
                <a:latin typeface="Times New Roman" panose="02020603050405020304" pitchFamily="18" charset="0"/>
                <a:cs typeface="Times New Roman" panose="02020603050405020304" pitchFamily="18" charset="0"/>
              </a:rPr>
              <a:t>ERROR CUADRÁTICO MEDIO</a:t>
            </a:r>
          </a:p>
        </p:txBody>
      </p:sp>
      <p:pic>
        <p:nvPicPr>
          <p:cNvPr id="5" name="Marcador de contenido 4">
            <a:extLst>
              <a:ext uri="{FF2B5EF4-FFF2-40B4-BE49-F238E27FC236}">
                <a16:creationId xmlns:a16="http://schemas.microsoft.com/office/drawing/2014/main" id="{C1ABF7AD-0A19-44C9-8EEC-46EF252A8483}"/>
              </a:ext>
            </a:extLst>
          </p:cNvPr>
          <p:cNvPicPr>
            <a:picLocks noGrp="1" noChangeAspect="1"/>
          </p:cNvPicPr>
          <p:nvPr>
            <p:ph idx="1"/>
          </p:nvPr>
        </p:nvPicPr>
        <p:blipFill>
          <a:blip r:embed="rId2"/>
          <a:stretch>
            <a:fillRect/>
          </a:stretch>
        </p:blipFill>
        <p:spPr>
          <a:xfrm>
            <a:off x="1869048" y="894229"/>
            <a:ext cx="5286485" cy="2459738"/>
          </a:xfrm>
        </p:spPr>
      </p:pic>
      <p:sp>
        <p:nvSpPr>
          <p:cNvPr id="7" name="CuadroTexto 6">
            <a:extLst>
              <a:ext uri="{FF2B5EF4-FFF2-40B4-BE49-F238E27FC236}">
                <a16:creationId xmlns:a16="http://schemas.microsoft.com/office/drawing/2014/main" id="{C8B8063B-A475-41F7-9658-B3EEEDBAFD0A}"/>
              </a:ext>
            </a:extLst>
          </p:cNvPr>
          <p:cNvSpPr txBox="1"/>
          <p:nvPr/>
        </p:nvSpPr>
        <p:spPr>
          <a:xfrm>
            <a:off x="182336" y="3772217"/>
            <a:ext cx="8659906" cy="954107"/>
          </a:xfrm>
          <a:prstGeom prst="rect">
            <a:avLst/>
          </a:prstGeom>
          <a:noFill/>
        </p:spPr>
        <p:txBody>
          <a:bodyPr wrap="square">
            <a:spAutoFit/>
          </a:bodyPr>
          <a:lstStyle/>
          <a:p>
            <a:pPr algn="just"/>
            <a:r>
              <a:rPr lang="es-CL" sz="14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El método para identificar que una recta de regresión es mejor que otra es por medio de la ecuación error cuadrático medio para penalizar los puntos que están más alejados de la recta y con menor intensidad los que encuentran más cerca. Siendo los Valores predichos(Ye) por la recta de regresión lineal menos los Valores reales(</a:t>
            </a:r>
            <a:r>
              <a:rPr lang="es-CL" sz="14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Yr</a:t>
            </a:r>
            <a:r>
              <a:rPr lang="es-CL" sz="14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de la gráfica.</a:t>
            </a:r>
            <a:endParaRPr lang="es-CL" sz="1400" dirty="0"/>
          </a:p>
        </p:txBody>
      </p:sp>
      <mc:AlternateContent xmlns:mc="http://schemas.openxmlformats.org/markup-compatibility/2006" xmlns:a14="http://schemas.microsoft.com/office/drawing/2010/main">
        <mc:Choice Requires="a14">
          <p:sp>
            <p:nvSpPr>
              <p:cNvPr id="9" name="CuadroTexto 8">
                <a:extLst>
                  <a:ext uri="{FF2B5EF4-FFF2-40B4-BE49-F238E27FC236}">
                    <a16:creationId xmlns:a16="http://schemas.microsoft.com/office/drawing/2014/main" id="{DCEDFC2A-A619-44F6-9B86-59ACA5775FE2}"/>
                  </a:ext>
                </a:extLst>
              </p:cNvPr>
              <p:cNvSpPr txBox="1"/>
              <p:nvPr/>
            </p:nvSpPr>
            <p:spPr>
              <a:xfrm>
                <a:off x="3133966" y="3314934"/>
                <a:ext cx="2756647"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d>
                        <m:dPr>
                          <m:begChr m:val=""/>
                          <m:ctrlPr>
                            <a:rPr lang="es-CL" b="1" i="1" smtClean="0">
                              <a:solidFill>
                                <a:srgbClr val="836967"/>
                              </a:solidFill>
                              <a:latin typeface="Cambria Math" panose="02040503050406030204" pitchFamily="18" charset="0"/>
                            </a:rPr>
                          </m:ctrlPr>
                        </m:dPr>
                        <m:e>
                          <m:sSup>
                            <m:sSupPr>
                              <m:ctrlPr>
                                <a:rPr lang="es-CL" b="1" i="1">
                                  <a:solidFill>
                                    <a:srgbClr val="836967"/>
                                  </a:solidFill>
                                  <a:latin typeface="Cambria Math" panose="02040503050406030204" pitchFamily="18" charset="0"/>
                                </a:rPr>
                              </m:ctrlPr>
                            </m:sSupPr>
                            <m:e>
                              <m:r>
                                <a:rPr lang="es-CL" b="1">
                                  <a:latin typeface="Cambria Math" panose="02040503050406030204" pitchFamily="18" charset="0"/>
                                </a:rPr>
                                <m:t>𝐏</m:t>
                              </m:r>
                              <m:r>
                                <a:rPr lang="es-CL" b="1" i="0">
                                  <a:latin typeface="Cambria Math" panose="02040503050406030204" pitchFamily="18" charset="0"/>
                                </a:rPr>
                                <m:t>𝐫𝐨𝐦𝐞𝐝𝐢𝐨</m:t>
                              </m:r>
                              <m:r>
                                <a:rPr lang="es-CL" b="0" i="0">
                                  <a:latin typeface="Cambria Math" panose="02040503050406030204" pitchFamily="18" charset="0"/>
                                </a:rPr>
                                <m:t>(</m:t>
                              </m:r>
                              <m:d>
                                <m:dPr>
                                  <m:ctrlPr>
                                    <a:rPr lang="es-CL" b="0" i="1">
                                      <a:solidFill>
                                        <a:srgbClr val="836967"/>
                                      </a:solidFill>
                                      <a:latin typeface="Cambria Math" panose="02040503050406030204" pitchFamily="18" charset="0"/>
                                    </a:rPr>
                                  </m:ctrlPr>
                                </m:dPr>
                                <m:e>
                                  <m:r>
                                    <a:rPr lang="es-CL" b="1" i="0">
                                      <a:latin typeface="Cambria Math" panose="02040503050406030204" pitchFamily="18" charset="0"/>
                                    </a:rPr>
                                    <m:t>𝐘𝐫</m:t>
                                  </m:r>
                                  <m:r>
                                    <a:rPr lang="es-CL" b="0" i="0">
                                      <a:latin typeface="Cambria Math" panose="02040503050406030204" pitchFamily="18" charset="0"/>
                                    </a:rPr>
                                    <m:t>−</m:t>
                                  </m:r>
                                  <m:r>
                                    <a:rPr lang="es-CL" b="1" i="0">
                                      <a:latin typeface="Cambria Math" panose="02040503050406030204" pitchFamily="18" charset="0"/>
                                    </a:rPr>
                                    <m:t>𝐘𝐞</m:t>
                                  </m:r>
                                </m:e>
                              </m:d>
                            </m:e>
                            <m:sup>
                              <m:r>
                                <a:rPr lang="es-CL" b="0" i="0">
                                  <a:latin typeface="Cambria Math" panose="02040503050406030204" pitchFamily="18" charset="0"/>
                                </a:rPr>
                                <m:t>2</m:t>
                              </m:r>
                            </m:sup>
                          </m:sSup>
                        </m:e>
                      </m:d>
                    </m:oMath>
                  </m:oMathPara>
                </a14:m>
                <a:endParaRPr lang="es-CL" dirty="0"/>
              </a:p>
            </p:txBody>
          </p:sp>
        </mc:Choice>
        <mc:Fallback xmlns="">
          <p:sp>
            <p:nvSpPr>
              <p:cNvPr id="9" name="CuadroTexto 8">
                <a:extLst>
                  <a:ext uri="{FF2B5EF4-FFF2-40B4-BE49-F238E27FC236}">
                    <a16:creationId xmlns:a16="http://schemas.microsoft.com/office/drawing/2014/main" id="{DCEDFC2A-A619-44F6-9B86-59ACA5775FE2}"/>
                  </a:ext>
                </a:extLst>
              </p:cNvPr>
              <p:cNvSpPr txBox="1">
                <a:spLocks noRot="1" noChangeAspect="1" noMove="1" noResize="1" noEditPoints="1" noAdjustHandles="1" noChangeArrowheads="1" noChangeShapeType="1" noTextEdit="1"/>
              </p:cNvSpPr>
              <p:nvPr/>
            </p:nvSpPr>
            <p:spPr>
              <a:xfrm>
                <a:off x="3133966" y="3314934"/>
                <a:ext cx="2756647" cy="369332"/>
              </a:xfrm>
              <a:prstGeom prst="rect">
                <a:avLst/>
              </a:prstGeom>
              <a:blipFill>
                <a:blip r:embed="rId3"/>
                <a:stretch>
                  <a:fillRect t="-121667" r="-15708" b="-188333"/>
                </a:stretch>
              </a:blipFill>
            </p:spPr>
            <p:txBody>
              <a:bodyPr/>
              <a:lstStyle/>
              <a:p>
                <a:r>
                  <a:rPr lang="es-CL">
                    <a:noFill/>
                  </a:rPr>
                  <a:t> </a:t>
                </a:r>
              </a:p>
            </p:txBody>
          </p:sp>
        </mc:Fallback>
      </mc:AlternateContent>
    </p:spTree>
    <p:extLst>
      <p:ext uri="{BB962C8B-B14F-4D97-AF65-F5344CB8AC3E}">
        <p14:creationId xmlns:p14="http://schemas.microsoft.com/office/powerpoint/2010/main" val="23221661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2BA1B7-EDD3-46F6-8E97-C4104D6BCA07}"/>
              </a:ext>
            </a:extLst>
          </p:cNvPr>
          <p:cNvSpPr>
            <a:spLocks noGrp="1"/>
          </p:cNvSpPr>
          <p:nvPr>
            <p:ph type="title"/>
          </p:nvPr>
        </p:nvSpPr>
        <p:spPr/>
        <p:txBody>
          <a:bodyPr>
            <a:normAutofit fontScale="90000"/>
          </a:bodyPr>
          <a:lstStyle/>
          <a:p>
            <a:r>
              <a:rPr lang="es-CL" sz="2900" b="1" dirty="0">
                <a:latin typeface="Times New Roman" panose="02020603050405020304" pitchFamily="18" charset="0"/>
                <a:cs typeface="Times New Roman" panose="02020603050405020304" pitchFamily="18" charset="0"/>
              </a:rPr>
              <a:t>PREDICCIÓN EXPERIMENTAL  </a:t>
            </a:r>
          </a:p>
        </p:txBody>
      </p:sp>
      <p:sp>
        <p:nvSpPr>
          <p:cNvPr id="3" name="Marcador de contenido 2">
            <a:extLst>
              <a:ext uri="{FF2B5EF4-FFF2-40B4-BE49-F238E27FC236}">
                <a16:creationId xmlns:a16="http://schemas.microsoft.com/office/drawing/2014/main" id="{C61522D4-C1F0-4887-B13F-A08D3F3155DA}"/>
              </a:ext>
            </a:extLst>
          </p:cNvPr>
          <p:cNvSpPr>
            <a:spLocks noGrp="1"/>
          </p:cNvSpPr>
          <p:nvPr>
            <p:ph idx="1"/>
          </p:nvPr>
        </p:nvSpPr>
        <p:spPr/>
        <p:txBody>
          <a:bodyPr>
            <a:normAutofit fontScale="77500" lnSpcReduction="20000"/>
          </a:bodyPr>
          <a:lstStyle/>
          <a:p>
            <a:pPr marL="0" indent="0" algn="just">
              <a:lnSpc>
                <a:spcPct val="106000"/>
              </a:lnSpc>
              <a:spcAft>
                <a:spcPts val="800"/>
              </a:spcAft>
              <a:buNone/>
            </a:pPr>
            <a:r>
              <a:rPr lang="es-CL" sz="2600" dirty="0">
                <a:solidFill>
                  <a:srgbClr val="000000"/>
                </a:solidFill>
                <a:effectLst/>
                <a:latin typeface="Calibri (Cuerpo)"/>
                <a:ea typeface="Calibri" panose="020F0502020204030204" pitchFamily="34" charset="0"/>
                <a:cs typeface="Times New Roman" panose="02020603050405020304" pitchFamily="18" charset="0"/>
              </a:rPr>
              <a:t>Cada neurona o nodo recibe una serie de entradas (</a:t>
            </a:r>
            <a:r>
              <a:rPr lang="es-CL" sz="2600" i="1" dirty="0">
                <a:solidFill>
                  <a:srgbClr val="000000"/>
                </a:solidFill>
                <a:effectLst/>
                <a:latin typeface="Calibri (Cuerpo)"/>
                <a:ea typeface="Calibri" panose="020F0502020204030204" pitchFamily="34" charset="0"/>
                <a:cs typeface="Times New Roman" panose="02020603050405020304" pitchFamily="18" charset="0"/>
              </a:rPr>
              <a:t>inputs)</a:t>
            </a:r>
            <a:r>
              <a:rPr lang="es-CL" sz="2600" dirty="0">
                <a:solidFill>
                  <a:srgbClr val="000000"/>
                </a:solidFill>
                <a:effectLst/>
                <a:latin typeface="Calibri (Cuerpo)"/>
                <a:ea typeface="Calibri" panose="020F0502020204030204" pitchFamily="34" charset="0"/>
                <a:cs typeface="Times New Roman" panose="02020603050405020304" pitchFamily="18" charset="0"/>
              </a:rPr>
              <a:t>, que tendrán un peso de aceptación, el cual emitiendo una salida (</a:t>
            </a:r>
            <a:r>
              <a:rPr lang="es-CL" sz="2600" i="1" dirty="0">
                <a:solidFill>
                  <a:srgbClr val="000000"/>
                </a:solidFill>
                <a:effectLst/>
                <a:latin typeface="Calibri (Cuerpo)"/>
                <a:ea typeface="Calibri" panose="020F0502020204030204" pitchFamily="34" charset="0"/>
                <a:cs typeface="Times New Roman" panose="02020603050405020304" pitchFamily="18" charset="0"/>
              </a:rPr>
              <a:t>outputs)</a:t>
            </a:r>
            <a:r>
              <a:rPr lang="es-CL" sz="2600" dirty="0">
                <a:solidFill>
                  <a:srgbClr val="000000"/>
                </a:solidFill>
                <a:effectLst/>
                <a:latin typeface="Calibri (Cuerpo)"/>
                <a:ea typeface="Calibri" panose="020F0502020204030204" pitchFamily="34" charset="0"/>
                <a:cs typeface="Times New Roman" panose="02020603050405020304" pitchFamily="18" charset="0"/>
              </a:rPr>
              <a:t>. La salida viene dada por tres funciones para el algoritmo:</a:t>
            </a:r>
          </a:p>
          <a:p>
            <a:pPr marL="342900" lvl="0" indent="-342900" algn="just">
              <a:lnSpc>
                <a:spcPct val="106000"/>
              </a:lnSpc>
              <a:buFont typeface="Symbol" panose="05050102010706020507" pitchFamily="18" charset="2"/>
              <a:buChar char=""/>
            </a:pPr>
            <a:r>
              <a:rPr lang="es-CL"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La función de entrenamiento es la sumatoria de cada entrada (</a:t>
            </a:r>
            <a:r>
              <a:rPr lang="es-CL" sz="1800" i="1"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inputs)</a:t>
            </a:r>
            <a:r>
              <a:rPr lang="es-CL"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multiplicada por el peso asignado en cada neurona.</a:t>
            </a:r>
          </a:p>
          <a:p>
            <a:pPr marL="342900" lvl="0" indent="-342900" algn="just">
              <a:lnSpc>
                <a:spcPct val="106000"/>
              </a:lnSpc>
              <a:buFont typeface="Symbol" panose="05050102010706020507" pitchFamily="18" charset="2"/>
              <a:buChar char=""/>
            </a:pPr>
            <a:r>
              <a:rPr lang="es-CL"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El número de entradas será dado por datos de reología</a:t>
            </a:r>
          </a:p>
          <a:p>
            <a:pPr marL="342900" lvl="0" indent="-342900" algn="just">
              <a:lnSpc>
                <a:spcPct val="106000"/>
              </a:lnSpc>
              <a:buFont typeface="Symbol" panose="05050102010706020507" pitchFamily="18" charset="2"/>
              <a:buChar char=""/>
            </a:pPr>
            <a:r>
              <a:rPr lang="es-CL"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Cada neurona tiene un error que se ajusta mediante el Backpropagation y el ajuste de los parámetros</a:t>
            </a:r>
          </a:p>
          <a:p>
            <a:pPr marL="342900" lvl="0" indent="-342900" algn="just">
              <a:lnSpc>
                <a:spcPct val="106000"/>
              </a:lnSpc>
              <a:buFont typeface="Symbol" panose="05050102010706020507" pitchFamily="18" charset="2"/>
              <a:buChar char=""/>
            </a:pPr>
            <a:r>
              <a:rPr lang="es-CL"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La arquitectura de la neurona será de carácter experimental con n capas y m neuronas.</a:t>
            </a:r>
          </a:p>
          <a:p>
            <a:pPr marL="342900" lvl="0" indent="-342900" algn="just">
              <a:lnSpc>
                <a:spcPct val="106000"/>
              </a:lnSpc>
              <a:buFont typeface="Symbol" panose="05050102010706020507" pitchFamily="18" charset="2"/>
              <a:buChar char=""/>
            </a:pPr>
            <a:r>
              <a:rPr lang="es-CL"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La función de activación es una ecuación que genera un porcentaje de -1 a 1 para la activación.</a:t>
            </a:r>
          </a:p>
          <a:p>
            <a:pPr marL="342900" lvl="0" indent="-342900" algn="just">
              <a:lnSpc>
                <a:spcPct val="106000"/>
              </a:lnSpc>
              <a:spcAft>
                <a:spcPts val="800"/>
              </a:spcAft>
              <a:buFont typeface="Symbol" panose="05050102010706020507" pitchFamily="18" charset="2"/>
              <a:buChar char=""/>
            </a:pPr>
            <a:r>
              <a:rPr lang="es-CL"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La función de transferencia se aplica al valor dado por la función de activación y se utiliza para acotar la salida de cada neurona.</a:t>
            </a:r>
          </a:p>
          <a:p>
            <a:pPr marL="0" indent="0" algn="just">
              <a:buNone/>
            </a:pPr>
            <a:endParaRPr lang="es-CL" dirty="0"/>
          </a:p>
        </p:txBody>
      </p:sp>
    </p:spTree>
    <p:extLst>
      <p:ext uri="{BB962C8B-B14F-4D97-AF65-F5344CB8AC3E}">
        <p14:creationId xmlns:p14="http://schemas.microsoft.com/office/powerpoint/2010/main" val="941605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E7032C51-0047-4ADF-BAE2-512FB6009BB3}"/>
              </a:ext>
            </a:extLst>
          </p:cNvPr>
          <p:cNvSpPr txBox="1">
            <a:spLocks/>
          </p:cNvSpPr>
          <p:nvPr/>
        </p:nvSpPr>
        <p:spPr>
          <a:xfrm>
            <a:off x="421482" y="229331"/>
            <a:ext cx="7034646" cy="779588"/>
          </a:xfrm>
          <a:prstGeom prst="rect">
            <a:avLst/>
          </a:prstGeom>
        </p:spPr>
        <p:txBody>
          <a:bodyPr vert="horz" lIns="91440" tIns="45720" rIns="91440" bIns="45720" rtlCol="0" anchor="t">
            <a:normAutofit fontScale="97500"/>
          </a:bodyPr>
          <a:lstStyle>
            <a:lvl1pPr algn="l" rtl="0" eaLnBrk="0" fontAlgn="base" hangingPunct="0">
              <a:lnSpc>
                <a:spcPct val="90000"/>
              </a:lnSpc>
              <a:spcBef>
                <a:spcPct val="0"/>
              </a:spcBef>
              <a:spcAft>
                <a:spcPct val="0"/>
              </a:spcAft>
              <a:defRPr sz="1900" b="0" i="0" kern="1200">
                <a:solidFill>
                  <a:schemeClr val="tx1"/>
                </a:solidFill>
                <a:latin typeface="Gotham Medium" charset="0"/>
                <a:ea typeface="Gotham Medium" charset="0"/>
                <a:cs typeface="Gotham Medium" charset="0"/>
              </a:defRPr>
            </a:lvl1pPr>
            <a:lvl2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2pPr>
            <a:lvl3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3pPr>
            <a:lvl4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4pPr>
            <a:lvl5pPr algn="l" rtl="0" eaLnBrk="0" fontAlgn="base" hangingPunct="0">
              <a:lnSpc>
                <a:spcPct val="90000"/>
              </a:lnSpc>
              <a:spcBef>
                <a:spcPct val="0"/>
              </a:spcBef>
              <a:spcAft>
                <a:spcPct val="0"/>
              </a:spcAft>
              <a:defRPr sz="1900" b="1">
                <a:solidFill>
                  <a:schemeClr val="tx1"/>
                </a:solidFill>
                <a:latin typeface="Arial" charset="0"/>
                <a:ea typeface="Arial" charset="0"/>
                <a:cs typeface="Arial" charset="0"/>
              </a:defRPr>
            </a:lvl5pPr>
            <a:lvl6pPr marL="457194" algn="l" rtl="0" fontAlgn="base">
              <a:lnSpc>
                <a:spcPct val="90000"/>
              </a:lnSpc>
              <a:spcBef>
                <a:spcPct val="0"/>
              </a:spcBef>
              <a:spcAft>
                <a:spcPct val="0"/>
              </a:spcAft>
              <a:defRPr sz="1999" b="1">
                <a:solidFill>
                  <a:schemeClr val="tx1"/>
                </a:solidFill>
                <a:latin typeface="Arial" charset="0"/>
                <a:ea typeface="Arial" charset="0"/>
                <a:cs typeface="Arial" charset="0"/>
              </a:defRPr>
            </a:lvl6pPr>
            <a:lvl7pPr marL="914390" algn="l" rtl="0" fontAlgn="base">
              <a:lnSpc>
                <a:spcPct val="90000"/>
              </a:lnSpc>
              <a:spcBef>
                <a:spcPct val="0"/>
              </a:spcBef>
              <a:spcAft>
                <a:spcPct val="0"/>
              </a:spcAft>
              <a:defRPr sz="1999" b="1">
                <a:solidFill>
                  <a:schemeClr val="tx1"/>
                </a:solidFill>
                <a:latin typeface="Arial" charset="0"/>
                <a:ea typeface="Arial" charset="0"/>
                <a:cs typeface="Arial" charset="0"/>
              </a:defRPr>
            </a:lvl7pPr>
            <a:lvl8pPr marL="1371584" algn="l" rtl="0" fontAlgn="base">
              <a:lnSpc>
                <a:spcPct val="90000"/>
              </a:lnSpc>
              <a:spcBef>
                <a:spcPct val="0"/>
              </a:spcBef>
              <a:spcAft>
                <a:spcPct val="0"/>
              </a:spcAft>
              <a:defRPr sz="1999" b="1">
                <a:solidFill>
                  <a:schemeClr val="tx1"/>
                </a:solidFill>
                <a:latin typeface="Arial" charset="0"/>
                <a:ea typeface="Arial" charset="0"/>
                <a:cs typeface="Arial" charset="0"/>
              </a:defRPr>
            </a:lvl8pPr>
            <a:lvl9pPr marL="1828780" algn="l" rtl="0" fontAlgn="base">
              <a:lnSpc>
                <a:spcPct val="90000"/>
              </a:lnSpc>
              <a:spcBef>
                <a:spcPct val="0"/>
              </a:spcBef>
              <a:spcAft>
                <a:spcPct val="0"/>
              </a:spcAft>
              <a:defRPr sz="1999" b="1">
                <a:solidFill>
                  <a:schemeClr val="tx1"/>
                </a:solidFill>
                <a:latin typeface="Arial" charset="0"/>
                <a:ea typeface="Arial" charset="0"/>
                <a:cs typeface="Arial" charset="0"/>
              </a:defRPr>
            </a:lvl9pPr>
          </a:lstStyle>
          <a:p>
            <a:r>
              <a:rPr lang="es-419" sz="2800" b="1" dirty="0">
                <a:latin typeface="Times New Roman" panose="02020603050405020304" pitchFamily="18" charset="0"/>
                <a:cs typeface="Times New Roman" panose="02020603050405020304" pitchFamily="18" charset="0"/>
              </a:rPr>
              <a:t>Entrenamiento</a:t>
            </a:r>
            <a:endParaRPr lang="es-CL" sz="2800" b="1" dirty="0">
              <a:latin typeface="Times New Roman" panose="02020603050405020304" pitchFamily="18" charset="0"/>
              <a:cs typeface="Times New Roman" panose="02020603050405020304" pitchFamily="18" charset="0"/>
            </a:endParaRPr>
          </a:p>
        </p:txBody>
      </p:sp>
      <p:sp>
        <p:nvSpPr>
          <p:cNvPr id="15" name="Rectángulo 14">
            <a:extLst>
              <a:ext uri="{FF2B5EF4-FFF2-40B4-BE49-F238E27FC236}">
                <a16:creationId xmlns:a16="http://schemas.microsoft.com/office/drawing/2014/main" id="{4FE84DF0-B9C6-4A6E-8ADD-929D08044C3C}"/>
              </a:ext>
            </a:extLst>
          </p:cNvPr>
          <p:cNvSpPr/>
          <p:nvPr/>
        </p:nvSpPr>
        <p:spPr>
          <a:xfrm>
            <a:off x="3928892" y="2077927"/>
            <a:ext cx="1121012" cy="46166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ctr"/>
            <a:r>
              <a:rPr lang="es-CL" sz="1200" b="1" dirty="0">
                <a:latin typeface="Times New Roman" panose="02020603050405020304" pitchFamily="18" charset="0"/>
                <a:cs typeface="Times New Roman" panose="02020603050405020304" pitchFamily="18" charset="0"/>
              </a:rPr>
              <a:t>Entradas</a:t>
            </a:r>
          </a:p>
          <a:p>
            <a:pPr algn="ctr"/>
            <a:r>
              <a:rPr lang="es-CL" sz="1200" b="1" dirty="0">
                <a:latin typeface="Times New Roman" panose="02020603050405020304" pitchFamily="18" charset="0"/>
                <a:cs typeface="Times New Roman" panose="02020603050405020304" pitchFamily="18" charset="0"/>
              </a:rPr>
              <a:t>Independiente</a:t>
            </a:r>
            <a:endParaRPr lang="es-CL" sz="1200" dirty="0"/>
          </a:p>
        </p:txBody>
      </p:sp>
      <p:sp>
        <p:nvSpPr>
          <p:cNvPr id="16" name="Rectángulo 15">
            <a:extLst>
              <a:ext uri="{FF2B5EF4-FFF2-40B4-BE49-F238E27FC236}">
                <a16:creationId xmlns:a16="http://schemas.microsoft.com/office/drawing/2014/main" id="{0462C38E-E0E1-4797-99C7-AB6E76F79CF4}"/>
              </a:ext>
            </a:extLst>
          </p:cNvPr>
          <p:cNvSpPr/>
          <p:nvPr/>
        </p:nvSpPr>
        <p:spPr>
          <a:xfrm>
            <a:off x="7255296" y="2108180"/>
            <a:ext cx="1024909" cy="46166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ctr"/>
            <a:r>
              <a:rPr lang="es-CL" sz="1200" b="1" dirty="0">
                <a:latin typeface="Times New Roman" panose="02020603050405020304" pitchFamily="18" charset="0"/>
                <a:cs typeface="Times New Roman" panose="02020603050405020304" pitchFamily="18" charset="0"/>
              </a:rPr>
              <a:t>Salidas</a:t>
            </a:r>
          </a:p>
          <a:p>
            <a:pPr algn="ctr"/>
            <a:r>
              <a:rPr lang="es-CL" sz="1200" b="1" dirty="0">
                <a:latin typeface="Times New Roman" panose="02020603050405020304" pitchFamily="18" charset="0"/>
                <a:cs typeface="Times New Roman" panose="02020603050405020304" pitchFamily="18" charset="0"/>
              </a:rPr>
              <a:t>Dependiente</a:t>
            </a:r>
            <a:endParaRPr lang="es-CL" sz="1200" dirty="0"/>
          </a:p>
        </p:txBody>
      </p:sp>
      <p:sp>
        <p:nvSpPr>
          <p:cNvPr id="28" name="Rectángulo 27">
            <a:extLst>
              <a:ext uri="{FF2B5EF4-FFF2-40B4-BE49-F238E27FC236}">
                <a16:creationId xmlns:a16="http://schemas.microsoft.com/office/drawing/2014/main" id="{08AB4D96-15E3-4186-8DDD-DC47AA42D5E4}"/>
              </a:ext>
            </a:extLst>
          </p:cNvPr>
          <p:cNvSpPr/>
          <p:nvPr/>
        </p:nvSpPr>
        <p:spPr>
          <a:xfrm>
            <a:off x="328594" y="989283"/>
            <a:ext cx="8385100" cy="707886"/>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CL" sz="2000" b="1" dirty="0">
                <a:solidFill>
                  <a:schemeClr val="tx1"/>
                </a:solidFill>
                <a:latin typeface="Times New Roman" panose="02020603050405020304" pitchFamily="18" charset="0"/>
                <a:cs typeface="Times New Roman" panose="02020603050405020304" pitchFamily="18" charset="0"/>
              </a:rPr>
              <a:t>Tipo entrenamiento </a:t>
            </a:r>
            <a:r>
              <a:rPr lang="es-419" sz="2000" b="1" dirty="0">
                <a:solidFill>
                  <a:schemeClr val="tx1"/>
                </a:solidFill>
              </a:rPr>
              <a:t>Feed-Forward Backpropagation: </a:t>
            </a:r>
            <a:r>
              <a:rPr lang="es-CL" sz="2000" dirty="0">
                <a:solidFill>
                  <a:schemeClr val="tx1"/>
                </a:solidFill>
              </a:rPr>
              <a:t>modifica automática los parámetros W y b de la red neuronal.</a:t>
            </a:r>
          </a:p>
        </p:txBody>
      </p:sp>
      <p:sp>
        <p:nvSpPr>
          <p:cNvPr id="27" name="Elipse 26">
            <a:extLst>
              <a:ext uri="{FF2B5EF4-FFF2-40B4-BE49-F238E27FC236}">
                <a16:creationId xmlns:a16="http://schemas.microsoft.com/office/drawing/2014/main" id="{CD1C4886-129E-4929-94CE-1B79C741256D}"/>
              </a:ext>
            </a:extLst>
          </p:cNvPr>
          <p:cNvSpPr/>
          <p:nvPr/>
        </p:nvSpPr>
        <p:spPr>
          <a:xfrm>
            <a:off x="4289007" y="2859206"/>
            <a:ext cx="343859" cy="2367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X</a:t>
            </a:r>
          </a:p>
        </p:txBody>
      </p:sp>
      <p:sp>
        <p:nvSpPr>
          <p:cNvPr id="47" name="Elipse 46">
            <a:extLst>
              <a:ext uri="{FF2B5EF4-FFF2-40B4-BE49-F238E27FC236}">
                <a16:creationId xmlns:a16="http://schemas.microsoft.com/office/drawing/2014/main" id="{5A69D4DA-05B2-4C4B-8FED-F33DF96F5115}"/>
              </a:ext>
            </a:extLst>
          </p:cNvPr>
          <p:cNvSpPr/>
          <p:nvPr/>
        </p:nvSpPr>
        <p:spPr>
          <a:xfrm>
            <a:off x="4289007" y="3259763"/>
            <a:ext cx="343859" cy="2367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X</a:t>
            </a:r>
          </a:p>
        </p:txBody>
      </p:sp>
      <p:sp>
        <p:nvSpPr>
          <p:cNvPr id="49" name="Elipse 48">
            <a:extLst>
              <a:ext uri="{FF2B5EF4-FFF2-40B4-BE49-F238E27FC236}">
                <a16:creationId xmlns:a16="http://schemas.microsoft.com/office/drawing/2014/main" id="{F2F27162-3A18-44F3-8CD3-4ADA2A4A46BD}"/>
              </a:ext>
            </a:extLst>
          </p:cNvPr>
          <p:cNvSpPr/>
          <p:nvPr/>
        </p:nvSpPr>
        <p:spPr>
          <a:xfrm>
            <a:off x="5496928" y="2639684"/>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solidFill>
                  <a:schemeClr val="tx1"/>
                </a:solidFill>
              </a:rPr>
              <a:t>b</a:t>
            </a:r>
          </a:p>
        </p:txBody>
      </p:sp>
      <p:sp>
        <p:nvSpPr>
          <p:cNvPr id="50" name="Elipse 49">
            <a:extLst>
              <a:ext uri="{FF2B5EF4-FFF2-40B4-BE49-F238E27FC236}">
                <a16:creationId xmlns:a16="http://schemas.microsoft.com/office/drawing/2014/main" id="{F43C82B4-C1B6-4F3F-A189-D7AEAAD4A9DD}"/>
              </a:ext>
            </a:extLst>
          </p:cNvPr>
          <p:cNvSpPr/>
          <p:nvPr/>
        </p:nvSpPr>
        <p:spPr>
          <a:xfrm>
            <a:off x="5496928" y="3035198"/>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solidFill>
                  <a:schemeClr val="tx1"/>
                </a:solidFill>
              </a:rPr>
              <a:t>b</a:t>
            </a:r>
          </a:p>
        </p:txBody>
      </p:sp>
      <p:sp>
        <p:nvSpPr>
          <p:cNvPr id="51" name="Elipse 50">
            <a:extLst>
              <a:ext uri="{FF2B5EF4-FFF2-40B4-BE49-F238E27FC236}">
                <a16:creationId xmlns:a16="http://schemas.microsoft.com/office/drawing/2014/main" id="{993C6617-C03D-484F-B79A-FD9BE7D9B053}"/>
              </a:ext>
            </a:extLst>
          </p:cNvPr>
          <p:cNvSpPr/>
          <p:nvPr/>
        </p:nvSpPr>
        <p:spPr>
          <a:xfrm>
            <a:off x="7568910" y="3022972"/>
            <a:ext cx="343859" cy="236791"/>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s-CL"/>
          </a:p>
        </p:txBody>
      </p:sp>
      <p:sp>
        <p:nvSpPr>
          <p:cNvPr id="52" name="Elipse 51">
            <a:extLst>
              <a:ext uri="{FF2B5EF4-FFF2-40B4-BE49-F238E27FC236}">
                <a16:creationId xmlns:a16="http://schemas.microsoft.com/office/drawing/2014/main" id="{D07BD69E-3FF7-428B-AD62-2C043438D88A}"/>
              </a:ext>
            </a:extLst>
          </p:cNvPr>
          <p:cNvSpPr/>
          <p:nvPr/>
        </p:nvSpPr>
        <p:spPr>
          <a:xfrm>
            <a:off x="5496928" y="3482064"/>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solidFill>
                  <a:schemeClr val="tx1"/>
                </a:solidFill>
              </a:rPr>
              <a:t>b</a:t>
            </a:r>
          </a:p>
        </p:txBody>
      </p:sp>
      <p:sp>
        <p:nvSpPr>
          <p:cNvPr id="53" name="Elipse 52">
            <a:extLst>
              <a:ext uri="{FF2B5EF4-FFF2-40B4-BE49-F238E27FC236}">
                <a16:creationId xmlns:a16="http://schemas.microsoft.com/office/drawing/2014/main" id="{9E5128DE-D172-4DE2-8426-C6D97D2942C1}"/>
              </a:ext>
            </a:extLst>
          </p:cNvPr>
          <p:cNvSpPr/>
          <p:nvPr/>
        </p:nvSpPr>
        <p:spPr>
          <a:xfrm>
            <a:off x="6532919" y="2639684"/>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solidFill>
                  <a:schemeClr val="tx1"/>
                </a:solidFill>
              </a:rPr>
              <a:t>b</a:t>
            </a:r>
          </a:p>
        </p:txBody>
      </p:sp>
      <p:sp>
        <p:nvSpPr>
          <p:cNvPr id="54" name="Elipse 53">
            <a:extLst>
              <a:ext uri="{FF2B5EF4-FFF2-40B4-BE49-F238E27FC236}">
                <a16:creationId xmlns:a16="http://schemas.microsoft.com/office/drawing/2014/main" id="{5F7DB2DB-1F74-4A8C-9D52-0742978316F9}"/>
              </a:ext>
            </a:extLst>
          </p:cNvPr>
          <p:cNvSpPr/>
          <p:nvPr/>
        </p:nvSpPr>
        <p:spPr>
          <a:xfrm>
            <a:off x="6532919" y="3035198"/>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solidFill>
                  <a:schemeClr val="tx1"/>
                </a:solidFill>
              </a:rPr>
              <a:t>b</a:t>
            </a:r>
          </a:p>
        </p:txBody>
      </p:sp>
      <p:sp>
        <p:nvSpPr>
          <p:cNvPr id="55" name="Elipse 54">
            <a:extLst>
              <a:ext uri="{FF2B5EF4-FFF2-40B4-BE49-F238E27FC236}">
                <a16:creationId xmlns:a16="http://schemas.microsoft.com/office/drawing/2014/main" id="{43DC5D3A-5EF4-47E1-AF94-54C21A460D51}"/>
              </a:ext>
            </a:extLst>
          </p:cNvPr>
          <p:cNvSpPr/>
          <p:nvPr/>
        </p:nvSpPr>
        <p:spPr>
          <a:xfrm>
            <a:off x="6532919" y="3482064"/>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solidFill>
                  <a:schemeClr val="tx1"/>
                </a:solidFill>
              </a:rPr>
              <a:t>b</a:t>
            </a:r>
          </a:p>
        </p:txBody>
      </p:sp>
      <p:cxnSp>
        <p:nvCxnSpPr>
          <p:cNvPr id="39" name="Conector recto de flecha 38">
            <a:extLst>
              <a:ext uri="{FF2B5EF4-FFF2-40B4-BE49-F238E27FC236}">
                <a16:creationId xmlns:a16="http://schemas.microsoft.com/office/drawing/2014/main" id="{87811A44-D7BB-4D4C-827D-298E531F7FFF}"/>
              </a:ext>
            </a:extLst>
          </p:cNvPr>
          <p:cNvCxnSpPr>
            <a:stCxn id="27" idx="6"/>
            <a:endCxn id="49" idx="2"/>
          </p:cNvCxnSpPr>
          <p:nvPr/>
        </p:nvCxnSpPr>
        <p:spPr>
          <a:xfrm flipV="1">
            <a:off x="4632866" y="2758080"/>
            <a:ext cx="864062" cy="2195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Conector recto de flecha 55">
            <a:extLst>
              <a:ext uri="{FF2B5EF4-FFF2-40B4-BE49-F238E27FC236}">
                <a16:creationId xmlns:a16="http://schemas.microsoft.com/office/drawing/2014/main" id="{C81296ED-4947-49C2-AE43-F43EF278BA2C}"/>
              </a:ext>
            </a:extLst>
          </p:cNvPr>
          <p:cNvCxnSpPr>
            <a:stCxn id="27" idx="6"/>
            <a:endCxn id="50" idx="2"/>
          </p:cNvCxnSpPr>
          <p:nvPr/>
        </p:nvCxnSpPr>
        <p:spPr>
          <a:xfrm>
            <a:off x="4632866" y="2977602"/>
            <a:ext cx="864062" cy="1759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Conector recto de flecha 57">
            <a:extLst>
              <a:ext uri="{FF2B5EF4-FFF2-40B4-BE49-F238E27FC236}">
                <a16:creationId xmlns:a16="http://schemas.microsoft.com/office/drawing/2014/main" id="{229B9658-381C-4DC7-A9E8-BE3EB51C57D5}"/>
              </a:ext>
            </a:extLst>
          </p:cNvPr>
          <p:cNvCxnSpPr>
            <a:stCxn id="27" idx="6"/>
            <a:endCxn id="52" idx="2"/>
          </p:cNvCxnSpPr>
          <p:nvPr/>
        </p:nvCxnSpPr>
        <p:spPr>
          <a:xfrm>
            <a:off x="4632866" y="2977602"/>
            <a:ext cx="864062" cy="6228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3D5151AF-500F-4ABC-8096-E69BF24E09E6}"/>
              </a:ext>
            </a:extLst>
          </p:cNvPr>
          <p:cNvCxnSpPr>
            <a:stCxn id="47" idx="6"/>
            <a:endCxn id="49" idx="2"/>
          </p:cNvCxnSpPr>
          <p:nvPr/>
        </p:nvCxnSpPr>
        <p:spPr>
          <a:xfrm flipV="1">
            <a:off x="4632866" y="2758080"/>
            <a:ext cx="864062" cy="620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A4F82537-B0F4-4355-9D2C-0F0984B8E9F7}"/>
              </a:ext>
            </a:extLst>
          </p:cNvPr>
          <p:cNvCxnSpPr>
            <a:stCxn id="47" idx="6"/>
            <a:endCxn id="50" idx="2"/>
          </p:cNvCxnSpPr>
          <p:nvPr/>
        </p:nvCxnSpPr>
        <p:spPr>
          <a:xfrm flipV="1">
            <a:off x="4632866" y="3153594"/>
            <a:ext cx="864062" cy="2245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a:extLst>
              <a:ext uri="{FF2B5EF4-FFF2-40B4-BE49-F238E27FC236}">
                <a16:creationId xmlns:a16="http://schemas.microsoft.com/office/drawing/2014/main" id="{80EF18F3-DDAF-4BE5-81CD-9DCF8BB93EEF}"/>
              </a:ext>
            </a:extLst>
          </p:cNvPr>
          <p:cNvCxnSpPr>
            <a:stCxn id="47" idx="6"/>
            <a:endCxn id="52" idx="2"/>
          </p:cNvCxnSpPr>
          <p:nvPr/>
        </p:nvCxnSpPr>
        <p:spPr>
          <a:xfrm>
            <a:off x="4632866" y="3378159"/>
            <a:ext cx="864062" cy="2223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Conector recto de flecha 65">
            <a:extLst>
              <a:ext uri="{FF2B5EF4-FFF2-40B4-BE49-F238E27FC236}">
                <a16:creationId xmlns:a16="http://schemas.microsoft.com/office/drawing/2014/main" id="{E90AF47A-BA32-4063-9022-E92EFA440DE5}"/>
              </a:ext>
            </a:extLst>
          </p:cNvPr>
          <p:cNvCxnSpPr>
            <a:cxnSpLocks/>
            <a:stCxn id="49" idx="6"/>
            <a:endCxn id="53" idx="2"/>
          </p:cNvCxnSpPr>
          <p:nvPr/>
        </p:nvCxnSpPr>
        <p:spPr>
          <a:xfrm>
            <a:off x="5840787" y="2758080"/>
            <a:ext cx="6921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Conector recto de flecha 68">
            <a:extLst>
              <a:ext uri="{FF2B5EF4-FFF2-40B4-BE49-F238E27FC236}">
                <a16:creationId xmlns:a16="http://schemas.microsoft.com/office/drawing/2014/main" id="{DEFCF03A-0D05-4EFC-BF5B-ADD554A2F556}"/>
              </a:ext>
            </a:extLst>
          </p:cNvPr>
          <p:cNvCxnSpPr>
            <a:stCxn id="49" idx="6"/>
            <a:endCxn id="54" idx="2"/>
          </p:cNvCxnSpPr>
          <p:nvPr/>
        </p:nvCxnSpPr>
        <p:spPr>
          <a:xfrm>
            <a:off x="5840787" y="2758080"/>
            <a:ext cx="692132" cy="395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Conector recto de flecha 70">
            <a:extLst>
              <a:ext uri="{FF2B5EF4-FFF2-40B4-BE49-F238E27FC236}">
                <a16:creationId xmlns:a16="http://schemas.microsoft.com/office/drawing/2014/main" id="{5ACAA41C-A061-445C-B231-3137CC8C5016}"/>
              </a:ext>
            </a:extLst>
          </p:cNvPr>
          <p:cNvCxnSpPr>
            <a:stCxn id="49" idx="6"/>
            <a:endCxn id="55" idx="2"/>
          </p:cNvCxnSpPr>
          <p:nvPr/>
        </p:nvCxnSpPr>
        <p:spPr>
          <a:xfrm>
            <a:off x="5840787" y="2758080"/>
            <a:ext cx="692132" cy="8423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Conector recto de flecha 72">
            <a:extLst>
              <a:ext uri="{FF2B5EF4-FFF2-40B4-BE49-F238E27FC236}">
                <a16:creationId xmlns:a16="http://schemas.microsoft.com/office/drawing/2014/main" id="{D2E4528E-4A85-42CE-8B7E-DDE20388C18F}"/>
              </a:ext>
            </a:extLst>
          </p:cNvPr>
          <p:cNvCxnSpPr>
            <a:stCxn id="50" idx="6"/>
            <a:endCxn id="53" idx="2"/>
          </p:cNvCxnSpPr>
          <p:nvPr/>
        </p:nvCxnSpPr>
        <p:spPr>
          <a:xfrm flipV="1">
            <a:off x="5840787" y="2758080"/>
            <a:ext cx="692132" cy="395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Conector recto de flecha 74">
            <a:extLst>
              <a:ext uri="{FF2B5EF4-FFF2-40B4-BE49-F238E27FC236}">
                <a16:creationId xmlns:a16="http://schemas.microsoft.com/office/drawing/2014/main" id="{F02AD0F2-39A6-49F8-93E1-5733B0ADF4D0}"/>
              </a:ext>
            </a:extLst>
          </p:cNvPr>
          <p:cNvCxnSpPr>
            <a:stCxn id="50" idx="6"/>
            <a:endCxn id="54" idx="2"/>
          </p:cNvCxnSpPr>
          <p:nvPr/>
        </p:nvCxnSpPr>
        <p:spPr>
          <a:xfrm>
            <a:off x="5840787" y="3153594"/>
            <a:ext cx="6921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Conector recto de flecha 76">
            <a:extLst>
              <a:ext uri="{FF2B5EF4-FFF2-40B4-BE49-F238E27FC236}">
                <a16:creationId xmlns:a16="http://schemas.microsoft.com/office/drawing/2014/main" id="{E90814EA-8002-4B74-A08A-C7C6841F646C}"/>
              </a:ext>
            </a:extLst>
          </p:cNvPr>
          <p:cNvCxnSpPr>
            <a:stCxn id="50" idx="6"/>
            <a:endCxn id="55" idx="2"/>
          </p:cNvCxnSpPr>
          <p:nvPr/>
        </p:nvCxnSpPr>
        <p:spPr>
          <a:xfrm>
            <a:off x="5840787" y="3153594"/>
            <a:ext cx="692132" cy="4468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Conector recto de flecha 78">
            <a:extLst>
              <a:ext uri="{FF2B5EF4-FFF2-40B4-BE49-F238E27FC236}">
                <a16:creationId xmlns:a16="http://schemas.microsoft.com/office/drawing/2014/main" id="{1DEB2731-C827-40F9-AED5-00222A8BFC88}"/>
              </a:ext>
            </a:extLst>
          </p:cNvPr>
          <p:cNvCxnSpPr>
            <a:stCxn id="52" idx="6"/>
            <a:endCxn id="53" idx="2"/>
          </p:cNvCxnSpPr>
          <p:nvPr/>
        </p:nvCxnSpPr>
        <p:spPr>
          <a:xfrm flipV="1">
            <a:off x="5840787" y="2758080"/>
            <a:ext cx="692132" cy="8423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onector recto de flecha 80">
            <a:extLst>
              <a:ext uri="{FF2B5EF4-FFF2-40B4-BE49-F238E27FC236}">
                <a16:creationId xmlns:a16="http://schemas.microsoft.com/office/drawing/2014/main" id="{A30A054E-F94E-46E3-BB33-E80D19377548}"/>
              </a:ext>
            </a:extLst>
          </p:cNvPr>
          <p:cNvCxnSpPr>
            <a:stCxn id="52" idx="6"/>
            <a:endCxn id="54" idx="2"/>
          </p:cNvCxnSpPr>
          <p:nvPr/>
        </p:nvCxnSpPr>
        <p:spPr>
          <a:xfrm flipV="1">
            <a:off x="5840787" y="3153594"/>
            <a:ext cx="692132" cy="4468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Conector recto de flecha 82">
            <a:extLst>
              <a:ext uri="{FF2B5EF4-FFF2-40B4-BE49-F238E27FC236}">
                <a16:creationId xmlns:a16="http://schemas.microsoft.com/office/drawing/2014/main" id="{5469FAA5-6CC5-47A1-B8D0-E5E9CE2298FD}"/>
              </a:ext>
            </a:extLst>
          </p:cNvPr>
          <p:cNvCxnSpPr>
            <a:stCxn id="52" idx="6"/>
            <a:endCxn id="55" idx="2"/>
          </p:cNvCxnSpPr>
          <p:nvPr/>
        </p:nvCxnSpPr>
        <p:spPr>
          <a:xfrm>
            <a:off x="5840787" y="3600460"/>
            <a:ext cx="6921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Conector recto de flecha 84">
            <a:extLst>
              <a:ext uri="{FF2B5EF4-FFF2-40B4-BE49-F238E27FC236}">
                <a16:creationId xmlns:a16="http://schemas.microsoft.com/office/drawing/2014/main" id="{E34C7C63-9116-4DB8-BD58-D9E2E483C450}"/>
              </a:ext>
            </a:extLst>
          </p:cNvPr>
          <p:cNvCxnSpPr>
            <a:stCxn id="53" idx="6"/>
            <a:endCxn id="51" idx="2"/>
          </p:cNvCxnSpPr>
          <p:nvPr/>
        </p:nvCxnSpPr>
        <p:spPr>
          <a:xfrm>
            <a:off x="6876778" y="2758080"/>
            <a:ext cx="692132" cy="3832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Conector recto de flecha 86">
            <a:extLst>
              <a:ext uri="{FF2B5EF4-FFF2-40B4-BE49-F238E27FC236}">
                <a16:creationId xmlns:a16="http://schemas.microsoft.com/office/drawing/2014/main" id="{BAABD3B6-D444-4D11-B353-E3FF3946E931}"/>
              </a:ext>
            </a:extLst>
          </p:cNvPr>
          <p:cNvCxnSpPr>
            <a:stCxn id="54" idx="6"/>
            <a:endCxn id="51" idx="2"/>
          </p:cNvCxnSpPr>
          <p:nvPr/>
        </p:nvCxnSpPr>
        <p:spPr>
          <a:xfrm flipV="1">
            <a:off x="6876778" y="3141368"/>
            <a:ext cx="692132" cy="122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Conector recto de flecha 88">
            <a:extLst>
              <a:ext uri="{FF2B5EF4-FFF2-40B4-BE49-F238E27FC236}">
                <a16:creationId xmlns:a16="http://schemas.microsoft.com/office/drawing/2014/main" id="{3C0CE2ED-AD54-4544-B8F5-17940DB7FBEE}"/>
              </a:ext>
            </a:extLst>
          </p:cNvPr>
          <p:cNvCxnSpPr>
            <a:stCxn id="55" idx="6"/>
            <a:endCxn id="51" idx="2"/>
          </p:cNvCxnSpPr>
          <p:nvPr/>
        </p:nvCxnSpPr>
        <p:spPr>
          <a:xfrm flipV="1">
            <a:off x="6876778" y="3141368"/>
            <a:ext cx="692132" cy="4590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2" name="Conector recto de flecha 91">
            <a:extLst>
              <a:ext uri="{FF2B5EF4-FFF2-40B4-BE49-F238E27FC236}">
                <a16:creationId xmlns:a16="http://schemas.microsoft.com/office/drawing/2014/main" id="{169EE342-3F9A-4CF2-B8B6-3B73AA8DB525}"/>
              </a:ext>
            </a:extLst>
          </p:cNvPr>
          <p:cNvCxnSpPr>
            <a:cxnSpLocks/>
          </p:cNvCxnSpPr>
          <p:nvPr/>
        </p:nvCxnSpPr>
        <p:spPr>
          <a:xfrm>
            <a:off x="4549378" y="3853775"/>
            <a:ext cx="898512" cy="1435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onector recto de flecha 94">
            <a:extLst>
              <a:ext uri="{FF2B5EF4-FFF2-40B4-BE49-F238E27FC236}">
                <a16:creationId xmlns:a16="http://schemas.microsoft.com/office/drawing/2014/main" id="{125827DB-EC2F-447C-8522-EE68EAB9792A}"/>
              </a:ext>
            </a:extLst>
          </p:cNvPr>
          <p:cNvCxnSpPr>
            <a:cxnSpLocks/>
          </p:cNvCxnSpPr>
          <p:nvPr/>
        </p:nvCxnSpPr>
        <p:spPr>
          <a:xfrm>
            <a:off x="5737597" y="3874199"/>
            <a:ext cx="898512" cy="1435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6" name="Conector recto de flecha 95">
            <a:extLst>
              <a:ext uri="{FF2B5EF4-FFF2-40B4-BE49-F238E27FC236}">
                <a16:creationId xmlns:a16="http://schemas.microsoft.com/office/drawing/2014/main" id="{7006E28F-1225-4446-AEC5-94D41741B665}"/>
              </a:ext>
            </a:extLst>
          </p:cNvPr>
          <p:cNvCxnSpPr>
            <a:cxnSpLocks/>
          </p:cNvCxnSpPr>
          <p:nvPr/>
        </p:nvCxnSpPr>
        <p:spPr>
          <a:xfrm>
            <a:off x="6876778" y="3878314"/>
            <a:ext cx="898512" cy="1435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7" name="Símbolo &quot;No permitido&quot; 96">
            <a:extLst>
              <a:ext uri="{FF2B5EF4-FFF2-40B4-BE49-F238E27FC236}">
                <a16:creationId xmlns:a16="http://schemas.microsoft.com/office/drawing/2014/main" id="{586C2E9A-E27B-4852-B502-52CFA2945498}"/>
              </a:ext>
            </a:extLst>
          </p:cNvPr>
          <p:cNvSpPr/>
          <p:nvPr/>
        </p:nvSpPr>
        <p:spPr>
          <a:xfrm>
            <a:off x="7986795" y="3090664"/>
            <a:ext cx="402030" cy="446591"/>
          </a:xfrm>
          <a:prstGeom prst="noSmoking">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chemeClr val="tx1"/>
              </a:solidFill>
            </a:endParaRPr>
          </a:p>
        </p:txBody>
      </p:sp>
      <p:sp>
        <p:nvSpPr>
          <p:cNvPr id="98" name="Rectángulo 97">
            <a:extLst>
              <a:ext uri="{FF2B5EF4-FFF2-40B4-BE49-F238E27FC236}">
                <a16:creationId xmlns:a16="http://schemas.microsoft.com/office/drawing/2014/main" id="{19235D3C-BF9D-45BE-972A-DBD99577BB1D}"/>
              </a:ext>
            </a:extLst>
          </p:cNvPr>
          <p:cNvSpPr/>
          <p:nvPr/>
        </p:nvSpPr>
        <p:spPr>
          <a:xfrm>
            <a:off x="7870684" y="2860448"/>
            <a:ext cx="689047" cy="27699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ctr"/>
            <a:r>
              <a:rPr lang="es-CL" sz="1200" b="1" dirty="0">
                <a:latin typeface="Times New Roman" panose="02020603050405020304" pitchFamily="18" charset="0"/>
                <a:cs typeface="Times New Roman" panose="02020603050405020304" pitchFamily="18" charset="0"/>
              </a:rPr>
              <a:t>Error</a:t>
            </a:r>
            <a:endParaRPr lang="es-CL" sz="1200" dirty="0"/>
          </a:p>
        </p:txBody>
      </p:sp>
      <p:sp>
        <p:nvSpPr>
          <p:cNvPr id="102" name="Símbolo &quot;No permitido&quot; 101">
            <a:extLst>
              <a:ext uri="{FF2B5EF4-FFF2-40B4-BE49-F238E27FC236}">
                <a16:creationId xmlns:a16="http://schemas.microsoft.com/office/drawing/2014/main" id="{D391D0EE-902F-4CE1-BD66-47B33553F79D}"/>
              </a:ext>
            </a:extLst>
          </p:cNvPr>
          <p:cNvSpPr/>
          <p:nvPr/>
        </p:nvSpPr>
        <p:spPr>
          <a:xfrm>
            <a:off x="6799334" y="2528860"/>
            <a:ext cx="223844" cy="267133"/>
          </a:xfrm>
          <a:prstGeom prst="noSmoking">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chemeClr val="tx1"/>
              </a:solidFill>
            </a:endParaRPr>
          </a:p>
        </p:txBody>
      </p:sp>
      <p:sp>
        <p:nvSpPr>
          <p:cNvPr id="103" name="Símbolo &quot;No permitido&quot; 102">
            <a:extLst>
              <a:ext uri="{FF2B5EF4-FFF2-40B4-BE49-F238E27FC236}">
                <a16:creationId xmlns:a16="http://schemas.microsoft.com/office/drawing/2014/main" id="{1F418244-1AB9-4FF2-BE44-BBEDC71C9E85}"/>
              </a:ext>
            </a:extLst>
          </p:cNvPr>
          <p:cNvSpPr/>
          <p:nvPr/>
        </p:nvSpPr>
        <p:spPr>
          <a:xfrm>
            <a:off x="6799334" y="2931567"/>
            <a:ext cx="223844" cy="267133"/>
          </a:xfrm>
          <a:prstGeom prst="noSmoking">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chemeClr val="tx1"/>
              </a:solidFill>
            </a:endParaRPr>
          </a:p>
        </p:txBody>
      </p:sp>
      <p:sp>
        <p:nvSpPr>
          <p:cNvPr id="104" name="Símbolo &quot;No permitido&quot; 103">
            <a:extLst>
              <a:ext uri="{FF2B5EF4-FFF2-40B4-BE49-F238E27FC236}">
                <a16:creationId xmlns:a16="http://schemas.microsoft.com/office/drawing/2014/main" id="{20C7D55F-784D-42F3-BC63-4FF8CB4A19C8}"/>
              </a:ext>
            </a:extLst>
          </p:cNvPr>
          <p:cNvSpPr/>
          <p:nvPr/>
        </p:nvSpPr>
        <p:spPr>
          <a:xfrm>
            <a:off x="6767063" y="3334274"/>
            <a:ext cx="223844" cy="267133"/>
          </a:xfrm>
          <a:prstGeom prst="noSmoking">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chemeClr val="tx1"/>
              </a:solidFill>
            </a:endParaRPr>
          </a:p>
        </p:txBody>
      </p:sp>
      <p:sp>
        <p:nvSpPr>
          <p:cNvPr id="105" name="Símbolo &quot;No permitido&quot; 104">
            <a:extLst>
              <a:ext uri="{FF2B5EF4-FFF2-40B4-BE49-F238E27FC236}">
                <a16:creationId xmlns:a16="http://schemas.microsoft.com/office/drawing/2014/main" id="{6AA925D5-A4F9-40DC-9E0A-64DB5BB4491A}"/>
              </a:ext>
            </a:extLst>
          </p:cNvPr>
          <p:cNvSpPr/>
          <p:nvPr/>
        </p:nvSpPr>
        <p:spPr>
          <a:xfrm>
            <a:off x="5737597" y="2508258"/>
            <a:ext cx="223844" cy="267133"/>
          </a:xfrm>
          <a:prstGeom prst="noSmoking">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chemeClr val="tx1"/>
              </a:solidFill>
            </a:endParaRPr>
          </a:p>
        </p:txBody>
      </p:sp>
      <p:sp>
        <p:nvSpPr>
          <p:cNvPr id="106" name="Símbolo &quot;No permitido&quot; 105">
            <a:extLst>
              <a:ext uri="{FF2B5EF4-FFF2-40B4-BE49-F238E27FC236}">
                <a16:creationId xmlns:a16="http://schemas.microsoft.com/office/drawing/2014/main" id="{7309C323-1DA8-40DA-A945-0B1FE7A54B45}"/>
              </a:ext>
            </a:extLst>
          </p:cNvPr>
          <p:cNvSpPr/>
          <p:nvPr/>
        </p:nvSpPr>
        <p:spPr>
          <a:xfrm>
            <a:off x="5737597" y="2914436"/>
            <a:ext cx="223844" cy="267133"/>
          </a:xfrm>
          <a:prstGeom prst="noSmoking">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chemeClr val="tx1"/>
              </a:solidFill>
            </a:endParaRPr>
          </a:p>
        </p:txBody>
      </p:sp>
      <p:sp>
        <p:nvSpPr>
          <p:cNvPr id="107" name="Símbolo &quot;No permitido&quot; 106">
            <a:extLst>
              <a:ext uri="{FF2B5EF4-FFF2-40B4-BE49-F238E27FC236}">
                <a16:creationId xmlns:a16="http://schemas.microsoft.com/office/drawing/2014/main" id="{7CE957F7-15C1-4C0D-B906-3D431E8B5EE9}"/>
              </a:ext>
            </a:extLst>
          </p:cNvPr>
          <p:cNvSpPr/>
          <p:nvPr/>
        </p:nvSpPr>
        <p:spPr>
          <a:xfrm>
            <a:off x="5750150" y="3361855"/>
            <a:ext cx="223844" cy="267133"/>
          </a:xfrm>
          <a:prstGeom prst="noSmoking">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chemeClr val="tx1"/>
              </a:solidFill>
            </a:endParaRPr>
          </a:p>
        </p:txBody>
      </p:sp>
      <p:cxnSp>
        <p:nvCxnSpPr>
          <p:cNvPr id="108" name="Conector recto de flecha 107">
            <a:extLst>
              <a:ext uri="{FF2B5EF4-FFF2-40B4-BE49-F238E27FC236}">
                <a16:creationId xmlns:a16="http://schemas.microsoft.com/office/drawing/2014/main" id="{C8361F55-1255-48E4-8FD6-344E8FD6028C}"/>
              </a:ext>
            </a:extLst>
          </p:cNvPr>
          <p:cNvCxnSpPr>
            <a:cxnSpLocks/>
          </p:cNvCxnSpPr>
          <p:nvPr/>
        </p:nvCxnSpPr>
        <p:spPr>
          <a:xfrm flipH="1">
            <a:off x="6832675" y="3863663"/>
            <a:ext cx="864061"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2" name="CuadroTexto 111">
            <a:extLst>
              <a:ext uri="{FF2B5EF4-FFF2-40B4-BE49-F238E27FC236}">
                <a16:creationId xmlns:a16="http://schemas.microsoft.com/office/drawing/2014/main" id="{190D89D1-570B-40D1-9F7F-EEBA3437BB7A}"/>
              </a:ext>
            </a:extLst>
          </p:cNvPr>
          <p:cNvSpPr txBox="1"/>
          <p:nvPr/>
        </p:nvSpPr>
        <p:spPr>
          <a:xfrm rot="20519793">
            <a:off x="4838044" y="2623393"/>
            <a:ext cx="274521" cy="369332"/>
          </a:xfrm>
          <a:prstGeom prst="rect">
            <a:avLst/>
          </a:prstGeom>
          <a:noFill/>
        </p:spPr>
        <p:txBody>
          <a:bodyPr wrap="square" rtlCol="0">
            <a:spAutoFit/>
          </a:bodyPr>
          <a:lstStyle/>
          <a:p>
            <a:r>
              <a:rPr lang="es-CL" dirty="0"/>
              <a:t>w</a:t>
            </a:r>
          </a:p>
        </p:txBody>
      </p:sp>
      <p:sp>
        <p:nvSpPr>
          <p:cNvPr id="114" name="CuadroTexto 113">
            <a:extLst>
              <a:ext uri="{FF2B5EF4-FFF2-40B4-BE49-F238E27FC236}">
                <a16:creationId xmlns:a16="http://schemas.microsoft.com/office/drawing/2014/main" id="{A41EE3C7-4D94-4696-A6FF-39778F81753D}"/>
              </a:ext>
            </a:extLst>
          </p:cNvPr>
          <p:cNvSpPr txBox="1"/>
          <p:nvPr/>
        </p:nvSpPr>
        <p:spPr>
          <a:xfrm>
            <a:off x="5957813" y="2480822"/>
            <a:ext cx="274521" cy="369332"/>
          </a:xfrm>
          <a:prstGeom prst="rect">
            <a:avLst/>
          </a:prstGeom>
          <a:noFill/>
        </p:spPr>
        <p:txBody>
          <a:bodyPr wrap="square" rtlCol="0">
            <a:spAutoFit/>
          </a:bodyPr>
          <a:lstStyle/>
          <a:p>
            <a:r>
              <a:rPr lang="es-CL" dirty="0"/>
              <a:t>w</a:t>
            </a:r>
          </a:p>
        </p:txBody>
      </p:sp>
      <p:sp>
        <p:nvSpPr>
          <p:cNvPr id="115" name="CuadroTexto 114">
            <a:extLst>
              <a:ext uri="{FF2B5EF4-FFF2-40B4-BE49-F238E27FC236}">
                <a16:creationId xmlns:a16="http://schemas.microsoft.com/office/drawing/2014/main" id="{0BDDC9B4-A8BA-49C6-B33D-0491614D63B2}"/>
              </a:ext>
            </a:extLst>
          </p:cNvPr>
          <p:cNvSpPr txBox="1"/>
          <p:nvPr/>
        </p:nvSpPr>
        <p:spPr>
          <a:xfrm rot="1938136">
            <a:off x="7034592" y="2641690"/>
            <a:ext cx="274521" cy="369332"/>
          </a:xfrm>
          <a:prstGeom prst="rect">
            <a:avLst/>
          </a:prstGeom>
          <a:noFill/>
        </p:spPr>
        <p:txBody>
          <a:bodyPr wrap="square" rtlCol="0">
            <a:spAutoFit/>
          </a:bodyPr>
          <a:lstStyle/>
          <a:p>
            <a:r>
              <a:rPr lang="es-CL" dirty="0"/>
              <a:t>w</a:t>
            </a:r>
          </a:p>
        </p:txBody>
      </p:sp>
      <p:cxnSp>
        <p:nvCxnSpPr>
          <p:cNvPr id="117" name="Conector recto de flecha 116">
            <a:extLst>
              <a:ext uri="{FF2B5EF4-FFF2-40B4-BE49-F238E27FC236}">
                <a16:creationId xmlns:a16="http://schemas.microsoft.com/office/drawing/2014/main" id="{6743D90E-5138-4454-B831-1F1A6A1EA9B5}"/>
              </a:ext>
            </a:extLst>
          </p:cNvPr>
          <p:cNvCxnSpPr>
            <a:cxnSpLocks/>
          </p:cNvCxnSpPr>
          <p:nvPr/>
        </p:nvCxnSpPr>
        <p:spPr>
          <a:xfrm flipH="1">
            <a:off x="5732925" y="3863663"/>
            <a:ext cx="864061"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Conector recto de flecha 117">
            <a:extLst>
              <a:ext uri="{FF2B5EF4-FFF2-40B4-BE49-F238E27FC236}">
                <a16:creationId xmlns:a16="http://schemas.microsoft.com/office/drawing/2014/main" id="{55E3977C-DFE3-4BDB-8A12-315449B96261}"/>
              </a:ext>
            </a:extLst>
          </p:cNvPr>
          <p:cNvCxnSpPr>
            <a:cxnSpLocks/>
          </p:cNvCxnSpPr>
          <p:nvPr/>
        </p:nvCxnSpPr>
        <p:spPr>
          <a:xfrm flipH="1">
            <a:off x="4549378" y="3853775"/>
            <a:ext cx="864061"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9" name="Elipse 118">
            <a:extLst>
              <a:ext uri="{FF2B5EF4-FFF2-40B4-BE49-F238E27FC236}">
                <a16:creationId xmlns:a16="http://schemas.microsoft.com/office/drawing/2014/main" id="{B36234EB-942F-4ED7-A37B-ADF7C4C45751}"/>
              </a:ext>
            </a:extLst>
          </p:cNvPr>
          <p:cNvSpPr/>
          <p:nvPr/>
        </p:nvSpPr>
        <p:spPr>
          <a:xfrm>
            <a:off x="5482050" y="2640631"/>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t>b</a:t>
            </a:r>
          </a:p>
        </p:txBody>
      </p:sp>
      <p:sp>
        <p:nvSpPr>
          <p:cNvPr id="120" name="Elipse 119">
            <a:extLst>
              <a:ext uri="{FF2B5EF4-FFF2-40B4-BE49-F238E27FC236}">
                <a16:creationId xmlns:a16="http://schemas.microsoft.com/office/drawing/2014/main" id="{83C0EE6D-6EFB-42E3-8B31-6051FE8B6929}"/>
              </a:ext>
            </a:extLst>
          </p:cNvPr>
          <p:cNvSpPr/>
          <p:nvPr/>
        </p:nvSpPr>
        <p:spPr>
          <a:xfrm>
            <a:off x="5482050" y="3036145"/>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t>b</a:t>
            </a:r>
          </a:p>
        </p:txBody>
      </p:sp>
      <p:sp>
        <p:nvSpPr>
          <p:cNvPr id="121" name="Elipse 120">
            <a:extLst>
              <a:ext uri="{FF2B5EF4-FFF2-40B4-BE49-F238E27FC236}">
                <a16:creationId xmlns:a16="http://schemas.microsoft.com/office/drawing/2014/main" id="{2684969A-A912-4984-ACB5-E150FBB1C1F2}"/>
              </a:ext>
            </a:extLst>
          </p:cNvPr>
          <p:cNvSpPr/>
          <p:nvPr/>
        </p:nvSpPr>
        <p:spPr>
          <a:xfrm>
            <a:off x="5482050" y="3483011"/>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t>b</a:t>
            </a:r>
          </a:p>
        </p:txBody>
      </p:sp>
      <p:sp>
        <p:nvSpPr>
          <p:cNvPr id="122" name="Elipse 121">
            <a:extLst>
              <a:ext uri="{FF2B5EF4-FFF2-40B4-BE49-F238E27FC236}">
                <a16:creationId xmlns:a16="http://schemas.microsoft.com/office/drawing/2014/main" id="{8CB7DD02-5321-453F-B523-0CE6ED9F362B}"/>
              </a:ext>
            </a:extLst>
          </p:cNvPr>
          <p:cNvSpPr/>
          <p:nvPr/>
        </p:nvSpPr>
        <p:spPr>
          <a:xfrm>
            <a:off x="6518041" y="2640631"/>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t>b</a:t>
            </a:r>
          </a:p>
        </p:txBody>
      </p:sp>
      <p:sp>
        <p:nvSpPr>
          <p:cNvPr id="123" name="Elipse 122">
            <a:extLst>
              <a:ext uri="{FF2B5EF4-FFF2-40B4-BE49-F238E27FC236}">
                <a16:creationId xmlns:a16="http://schemas.microsoft.com/office/drawing/2014/main" id="{08A2D139-777E-4C74-B04D-BB457FD2523E}"/>
              </a:ext>
            </a:extLst>
          </p:cNvPr>
          <p:cNvSpPr/>
          <p:nvPr/>
        </p:nvSpPr>
        <p:spPr>
          <a:xfrm>
            <a:off x="6518041" y="3036145"/>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t>b</a:t>
            </a:r>
          </a:p>
        </p:txBody>
      </p:sp>
      <p:sp>
        <p:nvSpPr>
          <p:cNvPr id="124" name="Elipse 123">
            <a:extLst>
              <a:ext uri="{FF2B5EF4-FFF2-40B4-BE49-F238E27FC236}">
                <a16:creationId xmlns:a16="http://schemas.microsoft.com/office/drawing/2014/main" id="{31B239F9-914C-49DB-B4B2-7958665A53A5}"/>
              </a:ext>
            </a:extLst>
          </p:cNvPr>
          <p:cNvSpPr/>
          <p:nvPr/>
        </p:nvSpPr>
        <p:spPr>
          <a:xfrm>
            <a:off x="6518041" y="3483011"/>
            <a:ext cx="343859" cy="23679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CL" dirty="0"/>
              <a:t>b</a:t>
            </a:r>
          </a:p>
        </p:txBody>
      </p:sp>
      <p:sp>
        <p:nvSpPr>
          <p:cNvPr id="139" name="Rectángulo 138">
            <a:extLst>
              <a:ext uri="{FF2B5EF4-FFF2-40B4-BE49-F238E27FC236}">
                <a16:creationId xmlns:a16="http://schemas.microsoft.com/office/drawing/2014/main" id="{B3ED35BF-306C-4CF4-A56C-DC980F0D6FA8}"/>
              </a:ext>
            </a:extLst>
          </p:cNvPr>
          <p:cNvSpPr/>
          <p:nvPr/>
        </p:nvSpPr>
        <p:spPr>
          <a:xfrm>
            <a:off x="7870684" y="2678509"/>
            <a:ext cx="689047" cy="46166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ctr"/>
            <a:r>
              <a:rPr lang="es-CL" sz="1200" b="1" dirty="0">
                <a:latin typeface="Times New Roman" panose="02020603050405020304" pitchFamily="18" charset="0"/>
                <a:cs typeface="Times New Roman" panose="02020603050405020304" pitchFamily="18" charset="0"/>
              </a:rPr>
              <a:t>Nuevo Error</a:t>
            </a:r>
            <a:endParaRPr lang="es-CL" sz="1200" dirty="0"/>
          </a:p>
        </p:txBody>
      </p:sp>
      <p:sp>
        <p:nvSpPr>
          <p:cNvPr id="140" name="Rectángulo 139">
            <a:extLst>
              <a:ext uri="{FF2B5EF4-FFF2-40B4-BE49-F238E27FC236}">
                <a16:creationId xmlns:a16="http://schemas.microsoft.com/office/drawing/2014/main" id="{B87555D7-963D-4E33-8FCE-13A533C1CF32}"/>
              </a:ext>
            </a:extLst>
          </p:cNvPr>
          <p:cNvSpPr/>
          <p:nvPr/>
        </p:nvSpPr>
        <p:spPr>
          <a:xfrm>
            <a:off x="3993777" y="1882588"/>
            <a:ext cx="4719918" cy="2460812"/>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s-CL"/>
          </a:p>
        </p:txBody>
      </p:sp>
      <p:sp>
        <p:nvSpPr>
          <p:cNvPr id="141" name="Rectángulo 140">
            <a:extLst>
              <a:ext uri="{FF2B5EF4-FFF2-40B4-BE49-F238E27FC236}">
                <a16:creationId xmlns:a16="http://schemas.microsoft.com/office/drawing/2014/main" id="{0333FB2B-D9B2-49BA-BE7C-040E3CFF0EFC}"/>
              </a:ext>
            </a:extLst>
          </p:cNvPr>
          <p:cNvSpPr/>
          <p:nvPr/>
        </p:nvSpPr>
        <p:spPr>
          <a:xfrm>
            <a:off x="5421606" y="2127100"/>
            <a:ext cx="1464801" cy="27699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ctr"/>
            <a:r>
              <a:rPr lang="es-CL" sz="1200" b="1" dirty="0">
                <a:latin typeface="Times New Roman" panose="02020603050405020304" pitchFamily="18" charset="0"/>
                <a:cs typeface="Times New Roman" panose="02020603050405020304" pitchFamily="18" charset="0"/>
              </a:rPr>
              <a:t>Capas Ocultas</a:t>
            </a:r>
            <a:endParaRPr lang="es-CL" sz="1200" dirty="0"/>
          </a:p>
        </p:txBody>
      </p:sp>
      <p:sp>
        <p:nvSpPr>
          <p:cNvPr id="142" name="Símbolo &quot;No permitido&quot; 141">
            <a:extLst>
              <a:ext uri="{FF2B5EF4-FFF2-40B4-BE49-F238E27FC236}">
                <a16:creationId xmlns:a16="http://schemas.microsoft.com/office/drawing/2014/main" id="{0A3E6501-E300-4F21-8EB1-EED73D3619D5}"/>
              </a:ext>
            </a:extLst>
          </p:cNvPr>
          <p:cNvSpPr/>
          <p:nvPr/>
        </p:nvSpPr>
        <p:spPr>
          <a:xfrm>
            <a:off x="8062995" y="3198700"/>
            <a:ext cx="249630" cy="260013"/>
          </a:xfrm>
          <a:prstGeom prst="noSmoking">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chemeClr val="tx1"/>
              </a:solidFill>
            </a:endParaRPr>
          </a:p>
        </p:txBody>
      </p:sp>
      <p:sp>
        <p:nvSpPr>
          <p:cNvPr id="144" name="CuadroTexto 143">
            <a:extLst>
              <a:ext uri="{FF2B5EF4-FFF2-40B4-BE49-F238E27FC236}">
                <a16:creationId xmlns:a16="http://schemas.microsoft.com/office/drawing/2014/main" id="{A18CE7A0-08EB-474F-8ED2-CEDE8E8DCFA9}"/>
              </a:ext>
            </a:extLst>
          </p:cNvPr>
          <p:cNvSpPr txBox="1"/>
          <p:nvPr/>
        </p:nvSpPr>
        <p:spPr>
          <a:xfrm>
            <a:off x="3922439" y="4397545"/>
            <a:ext cx="5042646" cy="276999"/>
          </a:xfrm>
          <a:prstGeom prst="rect">
            <a:avLst/>
          </a:prstGeom>
          <a:noFill/>
        </p:spPr>
        <p:txBody>
          <a:bodyPr wrap="square" rtlCol="0">
            <a:spAutoFit/>
          </a:bodyPr>
          <a:lstStyle/>
          <a:p>
            <a:r>
              <a:rPr lang="es-CL" sz="1200" dirty="0">
                <a:latin typeface="Arial" panose="020B0604020202020204" pitchFamily="34" charset="0"/>
                <a:cs typeface="Arial" panose="020B0604020202020204" pitchFamily="34" charset="0"/>
              </a:rPr>
              <a:t>Error: Relación entre el valor Predicho por la red neuronal y el Real.</a:t>
            </a:r>
          </a:p>
        </p:txBody>
      </p:sp>
      <mc:AlternateContent xmlns:mc="http://schemas.openxmlformats.org/markup-compatibility/2006" xmlns:a14="http://schemas.microsoft.com/office/drawing/2010/main">
        <mc:Choice Requires="a14">
          <p:sp>
            <p:nvSpPr>
              <p:cNvPr id="63" name="Cuadro de texto 91177">
                <a:extLst>
                  <a:ext uri="{FF2B5EF4-FFF2-40B4-BE49-F238E27FC236}">
                    <a16:creationId xmlns:a16="http://schemas.microsoft.com/office/drawing/2014/main" id="{BD7E98AD-33E4-42CA-8921-DA197ADE2255}"/>
                  </a:ext>
                </a:extLst>
              </p:cNvPr>
              <p:cNvSpPr txBox="1"/>
              <p:nvPr/>
            </p:nvSpPr>
            <p:spPr>
              <a:xfrm>
                <a:off x="5496928" y="4016860"/>
                <a:ext cx="1526857" cy="475891"/>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lnSpc>
                    <a:spcPct val="106000"/>
                  </a:lnSpc>
                  <a:spcAft>
                    <a:spcPts val="800"/>
                  </a:spcAft>
                </a:pPr>
                <a:r>
                  <a:rPr lang="es-CL" sz="1200" b="1" i="1" dirty="0">
                    <a:solidFill>
                      <a:srgbClr val="000000"/>
                    </a:solidFill>
                    <a:ea typeface="Calibri" panose="020F0502020204030204" pitchFamily="34" charset="0"/>
                    <a:cs typeface="Times New Roman" panose="02020603050405020304" pitchFamily="18" charset="0"/>
                  </a:rPr>
                  <a:t>n</a:t>
                </a:r>
                <a:r>
                  <a:rPr lang="es-CL" sz="1200" b="1" dirty="0">
                    <a:solidFill>
                      <a:srgbClr val="000000"/>
                    </a:solidFill>
                    <a:ea typeface="Calibri" panose="020F0502020204030204" pitchFamily="34" charset="0"/>
                    <a:cs typeface="Times New Roman" panose="02020603050405020304" pitchFamily="18" charset="0"/>
                  </a:rPr>
                  <a:t>=</a:t>
                </a:r>
                <a14:m>
                  <m:oMath xmlns:m="http://schemas.openxmlformats.org/officeDocument/2006/math">
                    <m:nary>
                      <m:naryPr>
                        <m:chr m:val="∑"/>
                        <m:limLoc m:val="undOvr"/>
                        <m:ctrlP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ctrlPr>
                      </m:naryPr>
                      <m:sub>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𝒏</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𝟏</m:t>
                        </m:r>
                      </m:sub>
                      <m:sup>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𝒏</m:t>
                        </m:r>
                      </m:sup>
                      <m:e>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𝑾𝒏</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m:t>
                        </m:r>
                        <m:r>
                          <a:rPr lang="es-CL" sz="1200" b="1" i="1">
                            <a:solidFill>
                              <a:srgbClr val="000000"/>
                            </a:solidFill>
                            <a:latin typeface="Cambria Math" panose="02040503050406030204" pitchFamily="18" charset="0"/>
                            <a:ea typeface="Calibri" panose="020F0502020204030204" pitchFamily="34" charset="0"/>
                            <a:cs typeface="Times New Roman" panose="02020603050405020304" pitchFamily="18" charset="0"/>
                          </a:rPr>
                          <m:t>𝑿𝒏</m:t>
                        </m:r>
                        <m:r>
                          <m:rPr>
                            <m:nor/>
                          </m:rPr>
                          <a:rPr lang="es-CL" sz="1200" b="1" i="1" dirty="0">
                            <a:solidFill>
                              <a:srgbClr val="000000"/>
                            </a:solidFill>
                            <a:latin typeface="Arial" panose="020B0604020202020204" pitchFamily="34" charset="0"/>
                            <a:ea typeface="Calibri" panose="020F0502020204030204" pitchFamily="34" charset="0"/>
                            <a:cs typeface="Times New Roman" panose="02020603050405020304" pitchFamily="18" charset="0"/>
                          </a:rPr>
                          <m:t>+</m:t>
                        </m:r>
                        <m:r>
                          <m:rPr>
                            <m:nor/>
                          </m:rPr>
                          <a:rPr lang="es-CL" sz="1200" b="1" i="1" dirty="0">
                            <a:solidFill>
                              <a:srgbClr val="000000"/>
                            </a:solidFill>
                            <a:latin typeface="Arial" panose="020B0604020202020204" pitchFamily="34" charset="0"/>
                            <a:ea typeface="Calibri" panose="020F0502020204030204" pitchFamily="34" charset="0"/>
                            <a:cs typeface="Times New Roman" panose="02020603050405020304" pitchFamily="18" charset="0"/>
                          </a:rPr>
                          <m:t>b</m:t>
                        </m:r>
                      </m:e>
                    </m:nary>
                  </m:oMath>
                </a14:m>
                <a:endParaRPr lang="es-CL" sz="1600" b="1" i="1" dirty="0">
                  <a:solidFill>
                    <a:srgbClr val="000000"/>
                  </a:solidFill>
                  <a:effectLst/>
                  <a:latin typeface="Arial" panose="020B0604020202020204" pitchFamily="34" charset="0"/>
                  <a:cs typeface="Times New Roman" panose="02020603050405020304" pitchFamily="18" charset="0"/>
                </a:endParaRPr>
              </a:p>
              <a:p>
                <a:pPr algn="just">
                  <a:lnSpc>
                    <a:spcPct val="106000"/>
                  </a:lnSpc>
                  <a:spcAft>
                    <a:spcPts val="800"/>
                  </a:spcAft>
                </a:pPr>
                <a:endParaRPr lang="es-CL" sz="12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p:txBody>
          </p:sp>
        </mc:Choice>
        <mc:Fallback xmlns="">
          <p:sp>
            <p:nvSpPr>
              <p:cNvPr id="63" name="Cuadro de texto 91177">
                <a:extLst>
                  <a:ext uri="{FF2B5EF4-FFF2-40B4-BE49-F238E27FC236}">
                    <a16:creationId xmlns:a16="http://schemas.microsoft.com/office/drawing/2014/main" id="{BD7E98AD-33E4-42CA-8921-DA197ADE2255}"/>
                  </a:ext>
                </a:extLst>
              </p:cNvPr>
              <p:cNvSpPr txBox="1">
                <a:spLocks noRot="1" noChangeAspect="1" noMove="1" noResize="1" noEditPoints="1" noAdjustHandles="1" noChangeArrowheads="1" noChangeShapeType="1" noTextEdit="1"/>
              </p:cNvSpPr>
              <p:nvPr/>
            </p:nvSpPr>
            <p:spPr>
              <a:xfrm>
                <a:off x="5496928" y="4016860"/>
                <a:ext cx="1526857" cy="475891"/>
              </a:xfrm>
              <a:prstGeom prst="rect">
                <a:avLst/>
              </a:prstGeom>
              <a:blipFill>
                <a:blip r:embed="rId2"/>
                <a:stretch>
                  <a:fillRect l="-2800" t="-56410" b="-51282"/>
                </a:stretch>
              </a:blipFill>
              <a:ln w="6350">
                <a:noFill/>
              </a:ln>
            </p:spPr>
            <p:txBody>
              <a:bodyPr/>
              <a:lstStyle/>
              <a:p>
                <a:r>
                  <a:rPr lang="es-CL">
                    <a:noFill/>
                  </a:rPr>
                  <a:t> </a:t>
                </a:r>
              </a:p>
            </p:txBody>
          </p:sp>
        </mc:Fallback>
      </mc:AlternateContent>
      <p:pic>
        <p:nvPicPr>
          <p:cNvPr id="65" name="Picture 2" descr="Funciones de transferencia La primera capa obtiene sus pesos a ...">
            <a:extLst>
              <a:ext uri="{FF2B5EF4-FFF2-40B4-BE49-F238E27FC236}">
                <a16:creationId xmlns:a16="http://schemas.microsoft.com/office/drawing/2014/main" id="{C44D647A-DC0C-47A4-83F2-6CBCDE9841B8}"/>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Effect>
                      <a14:saturation sat="400000"/>
                    </a14:imgEffect>
                  </a14:imgLayer>
                </a14:imgProps>
              </a:ext>
              <a:ext uri="{28A0092B-C50C-407E-A947-70E740481C1C}">
                <a14:useLocalDpi xmlns:a14="http://schemas.microsoft.com/office/drawing/2010/main" val="0"/>
              </a:ext>
            </a:extLst>
          </a:blip>
          <a:srcRect l="32420"/>
          <a:stretch/>
        </p:blipFill>
        <p:spPr bwMode="auto">
          <a:xfrm>
            <a:off x="332940" y="1905237"/>
            <a:ext cx="1774074" cy="83234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67" name="Imagen 66">
            <a:extLst>
              <a:ext uri="{FF2B5EF4-FFF2-40B4-BE49-F238E27FC236}">
                <a16:creationId xmlns:a16="http://schemas.microsoft.com/office/drawing/2014/main" id="{ED72E4B3-93DB-4D05-9DEA-BEEA248929FA}"/>
              </a:ext>
            </a:extLst>
          </p:cNvPr>
          <p:cNvPicPr>
            <a:picLocks noChangeAspect="1"/>
          </p:cNvPicPr>
          <p:nvPr/>
        </p:nvPicPr>
        <p:blipFill>
          <a:blip r:embed="rId5"/>
          <a:stretch>
            <a:fillRect/>
          </a:stretch>
        </p:blipFill>
        <p:spPr>
          <a:xfrm>
            <a:off x="2224041" y="1905237"/>
            <a:ext cx="1546974" cy="832344"/>
          </a:xfrm>
          <a:prstGeom prst="rect">
            <a:avLst/>
          </a:prstGeom>
          <a:ln>
            <a:solidFill>
              <a:schemeClr val="tx1"/>
            </a:solidFill>
          </a:ln>
        </p:spPr>
      </p:pic>
      <p:pic>
        <p:nvPicPr>
          <p:cNvPr id="68" name="Imagen 91199">
            <a:extLst>
              <a:ext uri="{FF2B5EF4-FFF2-40B4-BE49-F238E27FC236}">
                <a16:creationId xmlns:a16="http://schemas.microsoft.com/office/drawing/2014/main" id="{931816C1-317E-4B1C-A5AE-CDAE29B509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8565" y="2870665"/>
            <a:ext cx="3409523" cy="169638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7535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4"/>
                                        </p:tgtEl>
                                        <p:attrNameLst>
                                          <p:attrName>style.visibility</p:attrName>
                                        </p:attrNameLst>
                                      </p:cBhvr>
                                      <p:to>
                                        <p:strVal val="visible"/>
                                      </p:to>
                                    </p:set>
                                  </p:childTnLst>
                                </p:cTn>
                              </p:par>
                              <p:par>
                                <p:cTn id="23" presetID="10" presetClass="exit" presetSubtype="0" fill="hold" nodeType="withEffect">
                                  <p:stCondLst>
                                    <p:cond delay="0"/>
                                  </p:stCondLst>
                                  <p:childTnLst>
                                    <p:animEffect transition="out" filter="fade">
                                      <p:cBhvr>
                                        <p:cTn id="24" dur="500"/>
                                        <p:tgtEl>
                                          <p:spTgt spid="92"/>
                                        </p:tgtEl>
                                      </p:cBhvr>
                                    </p:animEffect>
                                    <p:set>
                                      <p:cBhvr>
                                        <p:cTn id="25" dur="1" fill="hold">
                                          <p:stCondLst>
                                            <p:cond delay="499"/>
                                          </p:stCondLst>
                                        </p:cTn>
                                        <p:tgtEl>
                                          <p:spTgt spid="92"/>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95"/>
                                        </p:tgtEl>
                                      </p:cBhvr>
                                    </p:animEffect>
                                    <p:set>
                                      <p:cBhvr>
                                        <p:cTn id="28" dur="1" fill="hold">
                                          <p:stCondLst>
                                            <p:cond delay="499"/>
                                          </p:stCondLst>
                                        </p:cTn>
                                        <p:tgtEl>
                                          <p:spTgt spid="95"/>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96"/>
                                        </p:tgtEl>
                                      </p:cBhvr>
                                    </p:animEffect>
                                    <p:set>
                                      <p:cBhvr>
                                        <p:cTn id="31" dur="1" fill="hold">
                                          <p:stCondLst>
                                            <p:cond delay="499"/>
                                          </p:stCondLst>
                                        </p:cTn>
                                        <p:tgtEl>
                                          <p:spTgt spid="96"/>
                                        </p:tgtEl>
                                        <p:attrNameLst>
                                          <p:attrName>style.visibility</p:attrName>
                                        </p:attrNameLst>
                                      </p:cBhvr>
                                      <p:to>
                                        <p:strVal val="hidden"/>
                                      </p:to>
                                    </p:set>
                                  </p:childTnLst>
                                </p:cTn>
                              </p:par>
                              <p:par>
                                <p:cTn id="32" presetID="1" presetClass="entr" presetSubtype="0" fill="hold" nodeType="withEffect">
                                  <p:stCondLst>
                                    <p:cond delay="0"/>
                                  </p:stCondLst>
                                  <p:childTnLst>
                                    <p:set>
                                      <p:cBhvr>
                                        <p:cTn id="33" dur="1" fill="hold">
                                          <p:stCondLst>
                                            <p:cond delay="0"/>
                                          </p:stCondLst>
                                        </p:cTn>
                                        <p:tgtEl>
                                          <p:spTgt spid="108"/>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117"/>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118"/>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05"/>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106"/>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107"/>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119"/>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120"/>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121"/>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122"/>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123"/>
                                        </p:tgtEl>
                                        <p:attrNameLst>
                                          <p:attrName>style.visibility</p:attrName>
                                        </p:attrNameLst>
                                      </p:cBhvr>
                                      <p:to>
                                        <p:strVal val="visible"/>
                                      </p:to>
                                    </p:set>
                                  </p:childTnLst>
                                </p:cTn>
                              </p:par>
                              <p:par>
                                <p:cTn id="58" presetID="1" presetClass="entr" presetSubtype="0" fill="hold" grpId="0" nodeType="withEffect">
                                  <p:stCondLst>
                                    <p:cond delay="0"/>
                                  </p:stCondLst>
                                  <p:childTnLst>
                                    <p:set>
                                      <p:cBhvr>
                                        <p:cTn id="59" dur="1" fill="hold">
                                          <p:stCondLst>
                                            <p:cond delay="0"/>
                                          </p:stCondLst>
                                        </p:cTn>
                                        <p:tgtEl>
                                          <p:spTgt spid="124"/>
                                        </p:tgtEl>
                                        <p:attrNameLst>
                                          <p:attrName>style.visibility</p:attrName>
                                        </p:attrNameLst>
                                      </p:cBhvr>
                                      <p:to>
                                        <p:strVal val="visible"/>
                                      </p:to>
                                    </p:set>
                                  </p:childTnLst>
                                </p:cTn>
                              </p:par>
                              <p:par>
                                <p:cTn id="60" presetID="10" presetClass="exit" presetSubtype="0" fill="hold" grpId="1" nodeType="withEffect">
                                  <p:stCondLst>
                                    <p:cond delay="0"/>
                                  </p:stCondLst>
                                  <p:childTnLst>
                                    <p:animEffect transition="out" filter="fade">
                                      <p:cBhvr>
                                        <p:cTn id="61" dur="500"/>
                                        <p:tgtEl>
                                          <p:spTgt spid="105"/>
                                        </p:tgtEl>
                                      </p:cBhvr>
                                    </p:animEffect>
                                    <p:set>
                                      <p:cBhvr>
                                        <p:cTn id="62" dur="1" fill="hold">
                                          <p:stCondLst>
                                            <p:cond delay="499"/>
                                          </p:stCondLst>
                                        </p:cTn>
                                        <p:tgtEl>
                                          <p:spTgt spid="105"/>
                                        </p:tgtEl>
                                        <p:attrNameLst>
                                          <p:attrName>style.visibility</p:attrName>
                                        </p:attrNameLst>
                                      </p:cBhvr>
                                      <p:to>
                                        <p:strVal val="hidden"/>
                                      </p:to>
                                    </p:set>
                                  </p:childTnLst>
                                </p:cTn>
                              </p:par>
                              <p:par>
                                <p:cTn id="63" presetID="10" presetClass="exit" presetSubtype="0" fill="hold" grpId="1" nodeType="withEffect">
                                  <p:stCondLst>
                                    <p:cond delay="0"/>
                                  </p:stCondLst>
                                  <p:childTnLst>
                                    <p:animEffect transition="out" filter="fade">
                                      <p:cBhvr>
                                        <p:cTn id="64" dur="500"/>
                                        <p:tgtEl>
                                          <p:spTgt spid="106"/>
                                        </p:tgtEl>
                                      </p:cBhvr>
                                    </p:animEffect>
                                    <p:set>
                                      <p:cBhvr>
                                        <p:cTn id="65" dur="1" fill="hold">
                                          <p:stCondLst>
                                            <p:cond delay="499"/>
                                          </p:stCondLst>
                                        </p:cTn>
                                        <p:tgtEl>
                                          <p:spTgt spid="106"/>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107"/>
                                        </p:tgtEl>
                                      </p:cBhvr>
                                    </p:animEffect>
                                    <p:set>
                                      <p:cBhvr>
                                        <p:cTn id="68" dur="1" fill="hold">
                                          <p:stCondLst>
                                            <p:cond delay="499"/>
                                          </p:stCondLst>
                                        </p:cTn>
                                        <p:tgtEl>
                                          <p:spTgt spid="107"/>
                                        </p:tgtEl>
                                        <p:attrNameLst>
                                          <p:attrName>style.visibility</p:attrName>
                                        </p:attrNameLst>
                                      </p:cBhvr>
                                      <p:to>
                                        <p:strVal val="hidden"/>
                                      </p:to>
                                    </p:set>
                                  </p:childTnLst>
                                </p:cTn>
                              </p:par>
                              <p:par>
                                <p:cTn id="69" presetID="10" presetClass="exit" presetSubtype="0" fill="hold" grpId="1" nodeType="withEffect">
                                  <p:stCondLst>
                                    <p:cond delay="0"/>
                                  </p:stCondLst>
                                  <p:childTnLst>
                                    <p:animEffect transition="out" filter="fade">
                                      <p:cBhvr>
                                        <p:cTn id="70" dur="500"/>
                                        <p:tgtEl>
                                          <p:spTgt spid="102"/>
                                        </p:tgtEl>
                                      </p:cBhvr>
                                    </p:animEffect>
                                    <p:set>
                                      <p:cBhvr>
                                        <p:cTn id="71" dur="1" fill="hold">
                                          <p:stCondLst>
                                            <p:cond delay="499"/>
                                          </p:stCondLst>
                                        </p:cTn>
                                        <p:tgtEl>
                                          <p:spTgt spid="102"/>
                                        </p:tgtEl>
                                        <p:attrNameLst>
                                          <p:attrName>style.visibility</p:attrName>
                                        </p:attrNameLst>
                                      </p:cBhvr>
                                      <p:to>
                                        <p:strVal val="hidden"/>
                                      </p:to>
                                    </p:set>
                                  </p:childTnLst>
                                </p:cTn>
                              </p:par>
                              <p:par>
                                <p:cTn id="72" presetID="10" presetClass="exit" presetSubtype="0" fill="hold" grpId="1" nodeType="withEffect">
                                  <p:stCondLst>
                                    <p:cond delay="0"/>
                                  </p:stCondLst>
                                  <p:childTnLst>
                                    <p:animEffect transition="out" filter="fade">
                                      <p:cBhvr>
                                        <p:cTn id="73" dur="500"/>
                                        <p:tgtEl>
                                          <p:spTgt spid="103"/>
                                        </p:tgtEl>
                                      </p:cBhvr>
                                    </p:animEffect>
                                    <p:set>
                                      <p:cBhvr>
                                        <p:cTn id="74" dur="1" fill="hold">
                                          <p:stCondLst>
                                            <p:cond delay="499"/>
                                          </p:stCondLst>
                                        </p:cTn>
                                        <p:tgtEl>
                                          <p:spTgt spid="103"/>
                                        </p:tgtEl>
                                        <p:attrNameLst>
                                          <p:attrName>style.visibility</p:attrName>
                                        </p:attrNameLst>
                                      </p:cBhvr>
                                      <p:to>
                                        <p:strVal val="hidden"/>
                                      </p:to>
                                    </p:set>
                                  </p:childTnLst>
                                </p:cTn>
                              </p:par>
                              <p:par>
                                <p:cTn id="75" presetID="10" presetClass="exit" presetSubtype="0" fill="hold" grpId="1" nodeType="withEffect">
                                  <p:stCondLst>
                                    <p:cond delay="0"/>
                                  </p:stCondLst>
                                  <p:childTnLst>
                                    <p:animEffect transition="out" filter="fade">
                                      <p:cBhvr>
                                        <p:cTn id="76" dur="500"/>
                                        <p:tgtEl>
                                          <p:spTgt spid="104"/>
                                        </p:tgtEl>
                                      </p:cBhvr>
                                    </p:animEffect>
                                    <p:set>
                                      <p:cBhvr>
                                        <p:cTn id="77" dur="1" fill="hold">
                                          <p:stCondLst>
                                            <p:cond delay="499"/>
                                          </p:stCondLst>
                                        </p:cTn>
                                        <p:tgtEl>
                                          <p:spTgt spid="104"/>
                                        </p:tgtEl>
                                        <p:attrNameLst>
                                          <p:attrName>style.visibility</p:attrName>
                                        </p:attrNameLst>
                                      </p:cBhvr>
                                      <p:to>
                                        <p:strVal val="hidden"/>
                                      </p:to>
                                    </p:set>
                                  </p:childTnLst>
                                </p:cTn>
                              </p:par>
                              <p:par>
                                <p:cTn id="78" presetID="10" presetClass="exit" presetSubtype="0" fill="hold" nodeType="withEffect">
                                  <p:stCondLst>
                                    <p:cond delay="0"/>
                                  </p:stCondLst>
                                  <p:childTnLst>
                                    <p:animEffect transition="out" filter="fade">
                                      <p:cBhvr>
                                        <p:cTn id="79" dur="500"/>
                                        <p:tgtEl>
                                          <p:spTgt spid="108"/>
                                        </p:tgtEl>
                                      </p:cBhvr>
                                    </p:animEffect>
                                    <p:set>
                                      <p:cBhvr>
                                        <p:cTn id="80" dur="1" fill="hold">
                                          <p:stCondLst>
                                            <p:cond delay="499"/>
                                          </p:stCondLst>
                                        </p:cTn>
                                        <p:tgtEl>
                                          <p:spTgt spid="108"/>
                                        </p:tgtEl>
                                        <p:attrNameLst>
                                          <p:attrName>style.visibility</p:attrName>
                                        </p:attrNameLst>
                                      </p:cBhvr>
                                      <p:to>
                                        <p:strVal val="hidden"/>
                                      </p:to>
                                    </p:set>
                                  </p:childTnLst>
                                </p:cTn>
                              </p:par>
                              <p:par>
                                <p:cTn id="81" presetID="10" presetClass="exit" presetSubtype="0" fill="hold" nodeType="withEffect">
                                  <p:stCondLst>
                                    <p:cond delay="0"/>
                                  </p:stCondLst>
                                  <p:childTnLst>
                                    <p:animEffect transition="out" filter="fade">
                                      <p:cBhvr>
                                        <p:cTn id="82" dur="500"/>
                                        <p:tgtEl>
                                          <p:spTgt spid="117"/>
                                        </p:tgtEl>
                                      </p:cBhvr>
                                    </p:animEffect>
                                    <p:set>
                                      <p:cBhvr>
                                        <p:cTn id="83" dur="1" fill="hold">
                                          <p:stCondLst>
                                            <p:cond delay="499"/>
                                          </p:stCondLst>
                                        </p:cTn>
                                        <p:tgtEl>
                                          <p:spTgt spid="117"/>
                                        </p:tgtEl>
                                        <p:attrNameLst>
                                          <p:attrName>style.visibility</p:attrName>
                                        </p:attrNameLst>
                                      </p:cBhvr>
                                      <p:to>
                                        <p:strVal val="hidden"/>
                                      </p:to>
                                    </p:set>
                                  </p:childTnLst>
                                </p:cTn>
                              </p:par>
                              <p:par>
                                <p:cTn id="84" presetID="10" presetClass="exit" presetSubtype="0" fill="hold" nodeType="withEffect">
                                  <p:stCondLst>
                                    <p:cond delay="0"/>
                                  </p:stCondLst>
                                  <p:childTnLst>
                                    <p:animEffect transition="out" filter="fade">
                                      <p:cBhvr>
                                        <p:cTn id="85" dur="500"/>
                                        <p:tgtEl>
                                          <p:spTgt spid="118"/>
                                        </p:tgtEl>
                                      </p:cBhvr>
                                    </p:animEffect>
                                    <p:set>
                                      <p:cBhvr>
                                        <p:cTn id="86" dur="1" fill="hold">
                                          <p:stCondLst>
                                            <p:cond delay="499"/>
                                          </p:stCondLst>
                                        </p:cTn>
                                        <p:tgtEl>
                                          <p:spTgt spid="118"/>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112"/>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114"/>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15"/>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139"/>
                                        </p:tgtEl>
                                        <p:attrNameLst>
                                          <p:attrName>style.visibility</p:attrName>
                                        </p:attrNameLst>
                                      </p:cBhvr>
                                      <p:to>
                                        <p:strVal val="visible"/>
                                      </p:to>
                                    </p:set>
                                  </p:childTnLst>
                                </p:cTn>
                              </p:par>
                              <p:par>
                                <p:cTn id="97" presetID="1" presetClass="exit" presetSubtype="0" fill="hold" grpId="1" nodeType="withEffect">
                                  <p:stCondLst>
                                    <p:cond delay="0"/>
                                  </p:stCondLst>
                                  <p:childTnLst>
                                    <p:set>
                                      <p:cBhvr>
                                        <p:cTn id="98" dur="1" fill="hold">
                                          <p:stCondLst>
                                            <p:cond delay="0"/>
                                          </p:stCondLst>
                                        </p:cTn>
                                        <p:tgtEl>
                                          <p:spTgt spid="97"/>
                                        </p:tgtEl>
                                        <p:attrNameLst>
                                          <p:attrName>style.visibility</p:attrName>
                                        </p:attrNameLst>
                                      </p:cBhvr>
                                      <p:to>
                                        <p:strVal val="hidden"/>
                                      </p:to>
                                    </p:set>
                                  </p:childTnLst>
                                </p:cTn>
                              </p:par>
                              <p:par>
                                <p:cTn id="99" presetID="1" presetClass="entr" presetSubtype="0" fill="hold" grpId="0" nodeType="withEffect">
                                  <p:stCondLst>
                                    <p:cond delay="0"/>
                                  </p:stCondLst>
                                  <p:childTnLst>
                                    <p:set>
                                      <p:cBhvr>
                                        <p:cTn id="100" dur="1" fill="hold">
                                          <p:stCondLst>
                                            <p:cond delay="0"/>
                                          </p:stCondLst>
                                        </p:cTn>
                                        <p:tgtEl>
                                          <p:spTgt spid="1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97" grpId="1" animBg="1"/>
      <p:bldP spid="98" grpId="0"/>
      <p:bldP spid="102" grpId="0" animBg="1"/>
      <p:bldP spid="102" grpId="1" animBg="1"/>
      <p:bldP spid="103" grpId="0" animBg="1"/>
      <p:bldP spid="103" grpId="1" animBg="1"/>
      <p:bldP spid="104" grpId="0" animBg="1"/>
      <p:bldP spid="104" grpId="1" animBg="1"/>
      <p:bldP spid="105" grpId="0" animBg="1"/>
      <p:bldP spid="105" grpId="1" animBg="1"/>
      <p:bldP spid="106" grpId="0" animBg="1"/>
      <p:bldP spid="106" grpId="1" animBg="1"/>
      <p:bldP spid="107" grpId="0" animBg="1"/>
      <p:bldP spid="107" grpId="1" animBg="1"/>
      <p:bldP spid="112" grpId="0"/>
      <p:bldP spid="114" grpId="0"/>
      <p:bldP spid="115" grpId="0"/>
      <p:bldP spid="119" grpId="0" animBg="1"/>
      <p:bldP spid="120" grpId="0" animBg="1"/>
      <p:bldP spid="121" grpId="0" animBg="1"/>
      <p:bldP spid="122" grpId="0" animBg="1"/>
      <p:bldP spid="123" grpId="0" animBg="1"/>
      <p:bldP spid="124" grpId="0" animBg="1"/>
      <p:bldP spid="139" grpId="0"/>
      <p:bldP spid="14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F78B00-A054-4A8E-A4B8-A3FD50233715}"/>
              </a:ext>
            </a:extLst>
          </p:cNvPr>
          <p:cNvSpPr>
            <a:spLocks noGrp="1"/>
          </p:cNvSpPr>
          <p:nvPr>
            <p:ph type="title"/>
          </p:nvPr>
        </p:nvSpPr>
        <p:spPr>
          <a:xfrm>
            <a:off x="421482" y="395434"/>
            <a:ext cx="6658587" cy="317626"/>
          </a:xfrm>
        </p:spPr>
        <p:txBody>
          <a:bodyPr>
            <a:normAutofit fontScale="90000"/>
          </a:bodyPr>
          <a:lstStyle/>
          <a:p>
            <a:r>
              <a:rPr lang="es-CL" b="1" dirty="0"/>
              <a:t>INTELIGENCIA ARTIFICIAL </a:t>
            </a:r>
          </a:p>
        </p:txBody>
      </p:sp>
      <p:sp>
        <p:nvSpPr>
          <p:cNvPr id="3" name="Marcador de contenido 2">
            <a:extLst>
              <a:ext uri="{FF2B5EF4-FFF2-40B4-BE49-F238E27FC236}">
                <a16:creationId xmlns:a16="http://schemas.microsoft.com/office/drawing/2014/main" id="{4C34E685-1645-44FE-A68A-F1AE9DD684D5}"/>
              </a:ext>
            </a:extLst>
          </p:cNvPr>
          <p:cNvSpPr>
            <a:spLocks noGrp="1"/>
          </p:cNvSpPr>
          <p:nvPr>
            <p:ph idx="1"/>
          </p:nvPr>
        </p:nvSpPr>
        <p:spPr>
          <a:xfrm>
            <a:off x="421482" y="933994"/>
            <a:ext cx="8293816" cy="1024015"/>
          </a:xfrm>
        </p:spPr>
        <p:txBody>
          <a:bodyPr/>
          <a:lstStyle/>
          <a:p>
            <a:pPr marL="0" indent="0" algn="just">
              <a:buNone/>
            </a:pPr>
            <a:r>
              <a:rPr lang="es-CL" sz="2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Es la subdisciplina computacional del campo de la informática, que intenta la creación de máquinas robóticas que puedan imitar comportamientos inteligentes y similares al humano.</a:t>
            </a:r>
          </a:p>
          <a:p>
            <a:pPr marL="0" indent="0" algn="just">
              <a:buNone/>
            </a:pPr>
            <a:endParaRPr lang="es-CL" dirty="0"/>
          </a:p>
        </p:txBody>
      </p:sp>
      <p:pic>
        <p:nvPicPr>
          <p:cNvPr id="3074" name="Picture 2" descr="Conoce este camión minero autónomo | Minería en Línea">
            <a:extLst>
              <a:ext uri="{FF2B5EF4-FFF2-40B4-BE49-F238E27FC236}">
                <a16:creationId xmlns:a16="http://schemas.microsoft.com/office/drawing/2014/main" id="{9A2A1363-8831-4885-A1AF-E01BF2BCA6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6196" y="2094487"/>
            <a:ext cx="1907967" cy="127250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e exportación: MIRS lanza brazos robóticos para optimizar procesos mineros">
            <a:extLst>
              <a:ext uri="{FF2B5EF4-FFF2-40B4-BE49-F238E27FC236}">
                <a16:creationId xmlns:a16="http://schemas.microsoft.com/office/drawing/2014/main" id="{B588BAAE-AA69-437C-B053-C6A4BAB236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1431" y="2094487"/>
            <a:ext cx="2139812" cy="1272502"/>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MIRS: Mining and Heavy Industry Robotics | MIRS: Mining and Heavy Industry  Robotics">
            <a:extLst>
              <a:ext uri="{FF2B5EF4-FFF2-40B4-BE49-F238E27FC236}">
                <a16:creationId xmlns:a16="http://schemas.microsoft.com/office/drawing/2014/main" id="{52BB6B18-AAF5-4B67-9407-7353524E91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75486" y="2094487"/>
            <a:ext cx="2139812" cy="1272502"/>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Minería y sustitución de trabajadores por robots » Enrique Dans">
            <a:extLst>
              <a:ext uri="{FF2B5EF4-FFF2-40B4-BE49-F238E27FC236}">
                <a16:creationId xmlns:a16="http://schemas.microsoft.com/office/drawing/2014/main" id="{6E256A68-AAE2-4252-A413-A36097FBC6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4420" y="2034852"/>
            <a:ext cx="1438421" cy="1438421"/>
          </a:xfrm>
          <a:prstGeom prst="rect">
            <a:avLst/>
          </a:prstGeom>
          <a:noFill/>
          <a:extLst>
            <a:ext uri="{909E8E84-426E-40DD-AFC4-6F175D3DCCD1}">
              <a14:hiddenFill xmlns:a14="http://schemas.microsoft.com/office/drawing/2010/main">
                <a:solidFill>
                  <a:srgbClr val="FFFFFF"/>
                </a:solidFill>
              </a14:hiddenFill>
            </a:ext>
          </a:extLst>
        </p:spPr>
      </p:pic>
      <p:sp>
        <p:nvSpPr>
          <p:cNvPr id="5" name="Flecha: a la derecha 4">
            <a:extLst>
              <a:ext uri="{FF2B5EF4-FFF2-40B4-BE49-F238E27FC236}">
                <a16:creationId xmlns:a16="http://schemas.microsoft.com/office/drawing/2014/main" id="{16A00DBD-854C-4779-B997-E6E35DB104FB}"/>
              </a:ext>
            </a:extLst>
          </p:cNvPr>
          <p:cNvSpPr/>
          <p:nvPr/>
        </p:nvSpPr>
        <p:spPr>
          <a:xfrm>
            <a:off x="1736880" y="2561626"/>
            <a:ext cx="804095" cy="467139"/>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CuadroTexto 11">
            <a:extLst>
              <a:ext uri="{FF2B5EF4-FFF2-40B4-BE49-F238E27FC236}">
                <a16:creationId xmlns:a16="http://schemas.microsoft.com/office/drawing/2014/main" id="{D14F818A-5C43-430A-943F-1255A515784F}"/>
              </a:ext>
            </a:extLst>
          </p:cNvPr>
          <p:cNvSpPr txBox="1"/>
          <p:nvPr/>
        </p:nvSpPr>
        <p:spPr>
          <a:xfrm>
            <a:off x="296856" y="3671231"/>
            <a:ext cx="8418442" cy="83099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es-CL" sz="16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La dificultad y diferencia que tienen con el humano es que en mayoría las IA no pueden realizar múltiples tareas, ósea que puedan realizar tareas que no sean a lo que están programadas a realizar.</a:t>
            </a:r>
            <a:endParaRPr lang="es-CL" sz="1600" dirty="0"/>
          </a:p>
        </p:txBody>
      </p:sp>
    </p:spTree>
    <p:extLst>
      <p:ext uri="{BB962C8B-B14F-4D97-AF65-F5344CB8AC3E}">
        <p14:creationId xmlns:p14="http://schemas.microsoft.com/office/powerpoint/2010/main" val="1433663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5BC0B4-2254-486E-A6B2-35C1511C4337}"/>
              </a:ext>
            </a:extLst>
          </p:cNvPr>
          <p:cNvSpPr>
            <a:spLocks noGrp="1"/>
          </p:cNvSpPr>
          <p:nvPr>
            <p:ph type="title"/>
          </p:nvPr>
        </p:nvSpPr>
        <p:spPr/>
        <p:txBody>
          <a:bodyPr>
            <a:normAutofit fontScale="90000"/>
          </a:bodyPr>
          <a:lstStyle/>
          <a:p>
            <a:r>
              <a:rPr lang="es-CL" b="1" dirty="0"/>
              <a:t>INTELIGENCIA ARTIFICIAL </a:t>
            </a:r>
            <a:endParaRPr lang="es-CL" dirty="0"/>
          </a:p>
        </p:txBody>
      </p:sp>
      <p:pic>
        <p:nvPicPr>
          <p:cNvPr id="5" name="Picture 10" descr="Kasparov-Deep Blue I">
            <a:extLst>
              <a:ext uri="{FF2B5EF4-FFF2-40B4-BE49-F238E27FC236}">
                <a16:creationId xmlns:a16="http://schemas.microsoft.com/office/drawing/2014/main" id="{181B959D-D4CA-4498-889F-924ED07380F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687590" y="1905002"/>
            <a:ext cx="3022497" cy="210683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098" name="Picture 2" descr="Deep Blue, la máquina que derrotó a Gary Kasparov | Diariocrítico.com">
            <a:extLst>
              <a:ext uri="{FF2B5EF4-FFF2-40B4-BE49-F238E27FC236}">
                <a16:creationId xmlns:a16="http://schemas.microsoft.com/office/drawing/2014/main" id="{06E9ECA5-D222-4C62-B1B5-16E2909E41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940" y="791042"/>
            <a:ext cx="5314880" cy="3877553"/>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95871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8AF424-A061-4E53-BD45-73C712D63D89}"/>
              </a:ext>
            </a:extLst>
          </p:cNvPr>
          <p:cNvSpPr>
            <a:spLocks noGrp="1"/>
          </p:cNvSpPr>
          <p:nvPr>
            <p:ph type="title"/>
          </p:nvPr>
        </p:nvSpPr>
        <p:spPr/>
        <p:txBody>
          <a:bodyPr>
            <a:normAutofit fontScale="90000"/>
          </a:bodyPr>
          <a:lstStyle/>
          <a:p>
            <a:r>
              <a:rPr lang="es-CL" b="1" dirty="0"/>
              <a:t>THE MACHINE LEARNING</a:t>
            </a:r>
            <a:endParaRPr lang="es-CL" dirty="0"/>
          </a:p>
        </p:txBody>
      </p:sp>
      <p:sp>
        <p:nvSpPr>
          <p:cNvPr id="23" name="Rectángulo 22">
            <a:extLst>
              <a:ext uri="{FF2B5EF4-FFF2-40B4-BE49-F238E27FC236}">
                <a16:creationId xmlns:a16="http://schemas.microsoft.com/office/drawing/2014/main" id="{7B08FD57-C737-487E-9466-6A345B7E0A90}"/>
              </a:ext>
            </a:extLst>
          </p:cNvPr>
          <p:cNvSpPr/>
          <p:nvPr/>
        </p:nvSpPr>
        <p:spPr>
          <a:xfrm>
            <a:off x="5471237" y="2923182"/>
            <a:ext cx="2941525" cy="491758"/>
          </a:xfrm>
          <a:prstGeom prst="rect">
            <a:avLst/>
          </a:prstGeom>
          <a:ln>
            <a:solidFill>
              <a:schemeClr val="accent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s-CL" sz="1400" dirty="0"/>
              <a:t>FRACTURA DE ROCA</a:t>
            </a:r>
          </a:p>
        </p:txBody>
      </p:sp>
      <p:sp>
        <p:nvSpPr>
          <p:cNvPr id="25" name="Rectángulo 24">
            <a:extLst>
              <a:ext uri="{FF2B5EF4-FFF2-40B4-BE49-F238E27FC236}">
                <a16:creationId xmlns:a16="http://schemas.microsoft.com/office/drawing/2014/main" id="{E3CB86C7-8330-4684-9E71-F146E1AD18E1}"/>
              </a:ext>
            </a:extLst>
          </p:cNvPr>
          <p:cNvSpPr/>
          <p:nvPr/>
        </p:nvSpPr>
        <p:spPr>
          <a:xfrm>
            <a:off x="5471236" y="3565198"/>
            <a:ext cx="2941525" cy="491758"/>
          </a:xfrm>
          <a:prstGeom prst="rect">
            <a:avLst/>
          </a:prstGeom>
          <a:ln>
            <a:solidFill>
              <a:schemeClr val="accent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s-CL" sz="1400" dirty="0"/>
              <a:t>ESTIMACIÓN DE RECURSOS MINEROS</a:t>
            </a:r>
          </a:p>
        </p:txBody>
      </p:sp>
      <p:sp>
        <p:nvSpPr>
          <p:cNvPr id="27" name="Rectángulo 26">
            <a:extLst>
              <a:ext uri="{FF2B5EF4-FFF2-40B4-BE49-F238E27FC236}">
                <a16:creationId xmlns:a16="http://schemas.microsoft.com/office/drawing/2014/main" id="{4E10BA17-A41D-4C87-B962-61031519906A}"/>
              </a:ext>
            </a:extLst>
          </p:cNvPr>
          <p:cNvSpPr/>
          <p:nvPr/>
        </p:nvSpPr>
        <p:spPr>
          <a:xfrm>
            <a:off x="5471235" y="4207214"/>
            <a:ext cx="2941525" cy="491758"/>
          </a:xfrm>
          <a:prstGeom prst="rect">
            <a:avLst/>
          </a:prstGeom>
          <a:ln>
            <a:solidFill>
              <a:schemeClr val="accent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s-CL" sz="1400" dirty="0"/>
              <a:t>CORRELACION DE MINERALES</a:t>
            </a:r>
          </a:p>
        </p:txBody>
      </p:sp>
      <p:sp>
        <p:nvSpPr>
          <p:cNvPr id="29" name="Flecha: curvada hacia la derecha 28">
            <a:extLst>
              <a:ext uri="{FF2B5EF4-FFF2-40B4-BE49-F238E27FC236}">
                <a16:creationId xmlns:a16="http://schemas.microsoft.com/office/drawing/2014/main" id="{4E7BCE39-8710-4E89-8F7B-2096E9D47697}"/>
              </a:ext>
            </a:extLst>
          </p:cNvPr>
          <p:cNvSpPr/>
          <p:nvPr/>
        </p:nvSpPr>
        <p:spPr>
          <a:xfrm>
            <a:off x="4735288" y="1521561"/>
            <a:ext cx="1003852" cy="2852060"/>
          </a:xfrm>
          <a:prstGeom prst="curvedRightArrow">
            <a:avLst>
              <a:gd name="adj1" fmla="val 25992"/>
              <a:gd name="adj2" fmla="val 50000"/>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solidFill>
                <a:schemeClr val="tx1"/>
              </a:solidFill>
            </a:endParaRPr>
          </a:p>
        </p:txBody>
      </p:sp>
      <p:sp>
        <p:nvSpPr>
          <p:cNvPr id="31" name="Rectángulo 30">
            <a:extLst>
              <a:ext uri="{FF2B5EF4-FFF2-40B4-BE49-F238E27FC236}">
                <a16:creationId xmlns:a16="http://schemas.microsoft.com/office/drawing/2014/main" id="{0024BDC4-CF6E-4758-9631-2CB06AF9EADE}"/>
              </a:ext>
            </a:extLst>
          </p:cNvPr>
          <p:cNvSpPr/>
          <p:nvPr/>
        </p:nvSpPr>
        <p:spPr>
          <a:xfrm>
            <a:off x="5471239" y="1029803"/>
            <a:ext cx="2941527" cy="37177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s-CL" sz="1400" dirty="0"/>
              <a:t>DETECCION DE SPAM</a:t>
            </a:r>
          </a:p>
          <a:p>
            <a:pPr algn="ctr"/>
            <a:r>
              <a:rPr lang="es-CL" sz="1400" dirty="0"/>
              <a:t>O CORREOS VÁLIDOS</a:t>
            </a:r>
          </a:p>
        </p:txBody>
      </p:sp>
      <p:sp>
        <p:nvSpPr>
          <p:cNvPr id="33" name="Rectángulo 32">
            <a:extLst>
              <a:ext uri="{FF2B5EF4-FFF2-40B4-BE49-F238E27FC236}">
                <a16:creationId xmlns:a16="http://schemas.microsoft.com/office/drawing/2014/main" id="{1C497E97-9002-41F3-BBDE-A656C22C4CA0}"/>
              </a:ext>
            </a:extLst>
          </p:cNvPr>
          <p:cNvSpPr/>
          <p:nvPr/>
        </p:nvSpPr>
        <p:spPr>
          <a:xfrm>
            <a:off x="5471238" y="1671819"/>
            <a:ext cx="2941527" cy="37177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s-CL" sz="1400" dirty="0"/>
              <a:t>RECONOCIMIENTO FACIAL</a:t>
            </a:r>
          </a:p>
        </p:txBody>
      </p:sp>
      <p:sp>
        <p:nvSpPr>
          <p:cNvPr id="35" name="Rectángulo 34">
            <a:extLst>
              <a:ext uri="{FF2B5EF4-FFF2-40B4-BE49-F238E27FC236}">
                <a16:creationId xmlns:a16="http://schemas.microsoft.com/office/drawing/2014/main" id="{B0D69E28-4366-4E41-AC16-B66C3CCF335A}"/>
              </a:ext>
            </a:extLst>
          </p:cNvPr>
          <p:cNvSpPr/>
          <p:nvPr/>
        </p:nvSpPr>
        <p:spPr>
          <a:xfrm>
            <a:off x="5471237" y="2313835"/>
            <a:ext cx="2941527" cy="37177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s-CL" sz="1400" dirty="0"/>
              <a:t>DETECCIÓN TEMPRANA DEL CÁNCER</a:t>
            </a:r>
          </a:p>
        </p:txBody>
      </p:sp>
      <p:sp>
        <p:nvSpPr>
          <p:cNvPr id="39" name="CuadroTexto 38">
            <a:extLst>
              <a:ext uri="{FF2B5EF4-FFF2-40B4-BE49-F238E27FC236}">
                <a16:creationId xmlns:a16="http://schemas.microsoft.com/office/drawing/2014/main" id="{11775E4C-C948-4504-AD78-9EBA164AC861}"/>
              </a:ext>
            </a:extLst>
          </p:cNvPr>
          <p:cNvSpPr txBox="1"/>
          <p:nvPr/>
        </p:nvSpPr>
        <p:spPr>
          <a:xfrm>
            <a:off x="421482" y="1029803"/>
            <a:ext cx="3987232" cy="1214594"/>
          </a:xfrm>
          <a:prstGeom prst="rect">
            <a:avLst/>
          </a:prstGeom>
          <a:noFill/>
        </p:spPr>
        <p:txBody>
          <a:bodyPr wrap="square">
            <a:spAutoFit/>
          </a:bodyPr>
          <a:lstStyle/>
          <a:p>
            <a:pPr algn="just"/>
            <a:r>
              <a:rPr lang="es-ES" dirty="0">
                <a:latin typeface="LinLibertine"/>
              </a:rPr>
              <a:t>Busca resolver el “cómo construir </a:t>
            </a:r>
            <a:r>
              <a:rPr lang="es-CL" dirty="0">
                <a:latin typeface="LinLibertine"/>
              </a:rPr>
              <a:t>programas de computadora que mejoran automáticamente adquiriendo experiencia”.</a:t>
            </a:r>
          </a:p>
        </p:txBody>
      </p:sp>
      <p:pic>
        <p:nvPicPr>
          <p:cNvPr id="2054" name="Picture 6" descr="Lo nuevo de Boston Dynamics es el robot doméstico más inquietante que  puedes imaginar - SFM NEWS">
            <a:extLst>
              <a:ext uri="{FF2B5EF4-FFF2-40B4-BE49-F238E27FC236}">
                <a16:creationId xmlns:a16="http://schemas.microsoft.com/office/drawing/2014/main" id="{B49CB9F6-4B5C-44AE-9646-B388F3EDE666}"/>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10098" y="2405218"/>
            <a:ext cx="3810000" cy="2047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851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218135-84BD-4322-B1E8-58C2750A841F}"/>
              </a:ext>
            </a:extLst>
          </p:cNvPr>
          <p:cNvSpPr>
            <a:spLocks noGrp="1"/>
          </p:cNvSpPr>
          <p:nvPr>
            <p:ph type="title"/>
          </p:nvPr>
        </p:nvSpPr>
        <p:spPr>
          <a:xfrm>
            <a:off x="421482" y="405117"/>
            <a:ext cx="6658587" cy="317626"/>
          </a:xfrm>
        </p:spPr>
        <p:txBody>
          <a:bodyPr>
            <a:normAutofit fontScale="90000"/>
          </a:bodyPr>
          <a:lstStyle/>
          <a:p>
            <a:r>
              <a:rPr lang="es-CL" b="1" dirty="0"/>
              <a:t>THE MACHINE LEARNING</a:t>
            </a:r>
          </a:p>
        </p:txBody>
      </p:sp>
      <p:sp>
        <p:nvSpPr>
          <p:cNvPr id="3" name="Marcador de contenido 2">
            <a:extLst>
              <a:ext uri="{FF2B5EF4-FFF2-40B4-BE49-F238E27FC236}">
                <a16:creationId xmlns:a16="http://schemas.microsoft.com/office/drawing/2014/main" id="{000248A3-6C48-4BAC-A5A5-38B777EC74A5}"/>
              </a:ext>
            </a:extLst>
          </p:cNvPr>
          <p:cNvSpPr>
            <a:spLocks noGrp="1"/>
          </p:cNvSpPr>
          <p:nvPr>
            <p:ph idx="1"/>
          </p:nvPr>
        </p:nvSpPr>
        <p:spPr>
          <a:xfrm>
            <a:off x="421482" y="933995"/>
            <a:ext cx="8293816" cy="1172392"/>
          </a:xfrm>
        </p:spPr>
        <p:txBody>
          <a:bodyPr>
            <a:normAutofit/>
          </a:bodyPr>
          <a:lstStyle/>
          <a:p>
            <a:pPr marL="0" indent="0" algn="just">
              <a:buNone/>
            </a:pPr>
            <a:r>
              <a:rPr lang="es-ES" sz="1800" b="0" i="0" u="none" strike="noStrike" baseline="0" dirty="0">
                <a:latin typeface="LinLibertine"/>
              </a:rPr>
              <a:t>Esta definición implica que el programa que se crea con ML no necesita que el programador indique explícitamente las reglas que debe seguir para lograr su tarea si no que este mejora automáticamente.</a:t>
            </a:r>
          </a:p>
          <a:p>
            <a:pPr marL="0" indent="0" algn="just">
              <a:buNone/>
            </a:pPr>
            <a:endParaRPr lang="es-CL" dirty="0"/>
          </a:p>
        </p:txBody>
      </p:sp>
      <p:sp>
        <p:nvSpPr>
          <p:cNvPr id="5" name="CuadroTexto 4">
            <a:extLst>
              <a:ext uri="{FF2B5EF4-FFF2-40B4-BE49-F238E27FC236}">
                <a16:creationId xmlns:a16="http://schemas.microsoft.com/office/drawing/2014/main" id="{CE2F0826-3F69-48B4-A65A-764EE7FFE162}"/>
              </a:ext>
            </a:extLst>
          </p:cNvPr>
          <p:cNvSpPr txBox="1"/>
          <p:nvPr/>
        </p:nvSpPr>
        <p:spPr>
          <a:xfrm>
            <a:off x="421482" y="3797173"/>
            <a:ext cx="8293816" cy="10156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l"/>
            <a:r>
              <a:rPr lang="es-CL" b="0" i="0" dirty="0">
                <a:solidFill>
                  <a:srgbClr val="222222"/>
                </a:solidFill>
                <a:effectLst/>
                <a:latin typeface="roboto slab"/>
              </a:rPr>
              <a:t>Libros:</a:t>
            </a:r>
          </a:p>
          <a:p>
            <a:pPr marL="285750" indent="-285750" algn="l">
              <a:buFont typeface="Arial" panose="020B0604020202020204" pitchFamily="34" charset="0"/>
              <a:buChar char="•"/>
            </a:pPr>
            <a:r>
              <a:rPr lang="es-CL" sz="1400" b="0" i="0" dirty="0">
                <a:effectLst/>
                <a:latin typeface="roboto slab"/>
              </a:rPr>
              <a:t>Aprende Machine </a:t>
            </a:r>
            <a:r>
              <a:rPr lang="es-CL" sz="1400" b="0" i="0" dirty="0" err="1">
                <a:effectLst/>
                <a:latin typeface="roboto slab"/>
              </a:rPr>
              <a:t>Learning</a:t>
            </a:r>
            <a:r>
              <a:rPr lang="es-CL" sz="1400" b="0" i="0" dirty="0">
                <a:effectLst/>
                <a:latin typeface="roboto slab"/>
              </a:rPr>
              <a:t> con </a:t>
            </a:r>
            <a:r>
              <a:rPr lang="es-CL" sz="1400" b="0" i="0" dirty="0" err="1">
                <a:effectLst/>
                <a:latin typeface="roboto slab"/>
              </a:rPr>
              <a:t>Scikit-Learn</a:t>
            </a:r>
            <a:r>
              <a:rPr lang="es-CL" sz="1400" b="0" i="0" dirty="0">
                <a:effectLst/>
                <a:latin typeface="roboto slab"/>
              </a:rPr>
              <a:t>, </a:t>
            </a:r>
            <a:r>
              <a:rPr lang="es-CL" sz="1400" b="0" i="0" dirty="0" err="1">
                <a:effectLst/>
                <a:latin typeface="roboto slab"/>
              </a:rPr>
              <a:t>Keras</a:t>
            </a:r>
            <a:r>
              <a:rPr lang="es-CL" sz="1400" b="0" i="0" dirty="0">
                <a:effectLst/>
                <a:latin typeface="roboto slab"/>
              </a:rPr>
              <a:t> y </a:t>
            </a:r>
            <a:r>
              <a:rPr lang="es-CL" sz="1400" b="0" i="0" dirty="0" err="1">
                <a:effectLst/>
                <a:latin typeface="roboto slab"/>
              </a:rPr>
              <a:t>TensorFlow</a:t>
            </a:r>
            <a:r>
              <a:rPr lang="es-CL" sz="1400" b="0" i="0" dirty="0">
                <a:effectLst/>
                <a:latin typeface="roboto slab"/>
              </a:rPr>
              <a:t>.</a:t>
            </a:r>
          </a:p>
          <a:p>
            <a:pPr marL="285750" indent="-285750" algn="l">
              <a:buFont typeface="Arial" panose="020B0604020202020204" pitchFamily="34" charset="0"/>
              <a:buChar char="•"/>
            </a:pPr>
            <a:r>
              <a:rPr lang="es-CL" sz="1400" b="0" i="0" dirty="0">
                <a:effectLst/>
                <a:latin typeface="roboto slab"/>
              </a:rPr>
              <a:t>Python </a:t>
            </a:r>
            <a:r>
              <a:rPr lang="es-CL" sz="1400" b="0" i="0" dirty="0" err="1">
                <a:effectLst/>
                <a:latin typeface="roboto slab"/>
              </a:rPr>
              <a:t>for</a:t>
            </a:r>
            <a:r>
              <a:rPr lang="es-CL" sz="1400" b="0" i="0" dirty="0">
                <a:effectLst/>
                <a:latin typeface="roboto slab"/>
              </a:rPr>
              <a:t> Data </a:t>
            </a:r>
            <a:r>
              <a:rPr lang="es-CL" sz="1400" b="0" i="0" dirty="0" err="1">
                <a:effectLst/>
                <a:latin typeface="roboto slab"/>
              </a:rPr>
              <a:t>Analysis</a:t>
            </a:r>
            <a:r>
              <a:rPr lang="es-CL" sz="1400" b="0" i="0" dirty="0">
                <a:effectLst/>
                <a:latin typeface="roboto slab"/>
              </a:rPr>
              <a:t>: Data </a:t>
            </a:r>
            <a:r>
              <a:rPr lang="es-CL" sz="1400" b="0" i="0" dirty="0" err="1">
                <a:effectLst/>
                <a:latin typeface="roboto slab"/>
              </a:rPr>
              <a:t>Wrangling</a:t>
            </a:r>
            <a:r>
              <a:rPr lang="es-CL" sz="1400" b="0" i="0" dirty="0">
                <a:effectLst/>
                <a:latin typeface="roboto slab"/>
              </a:rPr>
              <a:t> </a:t>
            </a:r>
            <a:r>
              <a:rPr lang="es-CL" sz="1400" b="0" i="0" dirty="0" err="1">
                <a:effectLst/>
                <a:latin typeface="roboto slab"/>
              </a:rPr>
              <a:t>with</a:t>
            </a:r>
            <a:r>
              <a:rPr lang="es-CL" sz="1400" b="0" i="0" dirty="0">
                <a:effectLst/>
                <a:latin typeface="roboto slab"/>
              </a:rPr>
              <a:t> Pandas, </a:t>
            </a:r>
            <a:r>
              <a:rPr lang="es-CL" sz="1400" b="0" i="0" dirty="0" err="1">
                <a:effectLst/>
                <a:latin typeface="roboto slab"/>
              </a:rPr>
              <a:t>NumPy</a:t>
            </a:r>
            <a:r>
              <a:rPr lang="es-CL" sz="1400" b="0" i="0" dirty="0">
                <a:effectLst/>
                <a:latin typeface="roboto slab"/>
              </a:rPr>
              <a:t>, and </a:t>
            </a:r>
            <a:r>
              <a:rPr lang="es-CL" sz="1400" b="0" i="0" dirty="0" err="1">
                <a:effectLst/>
                <a:latin typeface="roboto slab"/>
              </a:rPr>
              <a:t>Ipython</a:t>
            </a:r>
            <a:r>
              <a:rPr lang="es-CL" sz="1400" b="0" i="0" dirty="0">
                <a:effectLst/>
                <a:latin typeface="roboto slab"/>
              </a:rPr>
              <a:t>.</a:t>
            </a:r>
          </a:p>
          <a:p>
            <a:pPr marL="285750" indent="-285750" algn="l">
              <a:buFont typeface="Arial" panose="020B0604020202020204" pitchFamily="34" charset="0"/>
              <a:buChar char="•"/>
            </a:pPr>
            <a:r>
              <a:rPr lang="es-CL" sz="1400" b="0" i="0" dirty="0">
                <a:effectLst/>
                <a:latin typeface="roboto slab"/>
              </a:rPr>
              <a:t>Deep </a:t>
            </a:r>
            <a:r>
              <a:rPr lang="es-CL" sz="1400" b="0" i="0" dirty="0" err="1">
                <a:effectLst/>
                <a:latin typeface="roboto slab"/>
              </a:rPr>
              <a:t>Learning</a:t>
            </a:r>
            <a:r>
              <a:rPr lang="es-CL" sz="1400" b="0" i="0" dirty="0">
                <a:effectLst/>
                <a:latin typeface="roboto slab"/>
              </a:rPr>
              <a:t> </a:t>
            </a:r>
            <a:r>
              <a:rPr lang="es-CL" sz="1400" b="0" i="0" dirty="0" err="1">
                <a:effectLst/>
                <a:latin typeface="roboto slab"/>
              </a:rPr>
              <a:t>with</a:t>
            </a:r>
            <a:r>
              <a:rPr lang="es-CL" sz="1400" b="0" i="0" dirty="0">
                <a:effectLst/>
                <a:latin typeface="roboto slab"/>
              </a:rPr>
              <a:t> Python.</a:t>
            </a:r>
          </a:p>
        </p:txBody>
      </p:sp>
      <p:sp>
        <p:nvSpPr>
          <p:cNvPr id="7" name="Rectángulo 6">
            <a:extLst>
              <a:ext uri="{FF2B5EF4-FFF2-40B4-BE49-F238E27FC236}">
                <a16:creationId xmlns:a16="http://schemas.microsoft.com/office/drawing/2014/main" id="{2F092F89-6F38-48E8-A117-5121A6E806B8}"/>
              </a:ext>
            </a:extLst>
          </p:cNvPr>
          <p:cNvSpPr/>
          <p:nvPr/>
        </p:nvSpPr>
        <p:spPr>
          <a:xfrm>
            <a:off x="267650" y="2064189"/>
            <a:ext cx="3365328" cy="73549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s-CL" dirty="0"/>
              <a:t>ENSEÑAR A ORDENADORES A APRENDER Y RESOLVER PROBLEMAS </a:t>
            </a:r>
          </a:p>
        </p:txBody>
      </p:sp>
      <p:sp>
        <p:nvSpPr>
          <p:cNvPr id="9" name="Rectángulo 8">
            <a:extLst>
              <a:ext uri="{FF2B5EF4-FFF2-40B4-BE49-F238E27FC236}">
                <a16:creationId xmlns:a16="http://schemas.microsoft.com/office/drawing/2014/main" id="{85BAB33C-8BF2-4C97-9886-2F8710F40DEB}"/>
              </a:ext>
            </a:extLst>
          </p:cNvPr>
          <p:cNvSpPr/>
          <p:nvPr/>
        </p:nvSpPr>
        <p:spPr>
          <a:xfrm>
            <a:off x="4948271" y="2064188"/>
            <a:ext cx="3365328" cy="73549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s-CL" dirty="0"/>
              <a:t>HACER PREDICCIONES </a:t>
            </a:r>
          </a:p>
          <a:p>
            <a:pPr algn="ctr"/>
            <a:r>
              <a:rPr lang="es-CL" dirty="0"/>
              <a:t>TOMAR DECISIONES </a:t>
            </a:r>
          </a:p>
          <a:p>
            <a:pPr algn="ctr"/>
            <a:r>
              <a:rPr lang="es-CL" dirty="0"/>
              <a:t>SIN PROGRAMACIÓN PREVIA</a:t>
            </a:r>
          </a:p>
        </p:txBody>
      </p:sp>
      <p:sp>
        <p:nvSpPr>
          <p:cNvPr id="11" name="Rectángulo 10">
            <a:extLst>
              <a:ext uri="{FF2B5EF4-FFF2-40B4-BE49-F238E27FC236}">
                <a16:creationId xmlns:a16="http://schemas.microsoft.com/office/drawing/2014/main" id="{C399A49E-E844-4C6C-BDB6-9674D392E01E}"/>
              </a:ext>
            </a:extLst>
          </p:cNvPr>
          <p:cNvSpPr/>
          <p:nvPr/>
        </p:nvSpPr>
        <p:spPr>
          <a:xfrm>
            <a:off x="2659835" y="2930681"/>
            <a:ext cx="3365328" cy="735495"/>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s-CL" dirty="0"/>
              <a:t>¿Cómo nos ayudara el Machine </a:t>
            </a:r>
            <a:r>
              <a:rPr lang="es-CL" dirty="0" err="1"/>
              <a:t>learning</a:t>
            </a:r>
            <a:r>
              <a:rPr lang="es-CL" dirty="0"/>
              <a:t>?</a:t>
            </a:r>
          </a:p>
        </p:txBody>
      </p:sp>
      <p:cxnSp>
        <p:nvCxnSpPr>
          <p:cNvPr id="14" name="Conector recto de flecha 13">
            <a:extLst>
              <a:ext uri="{FF2B5EF4-FFF2-40B4-BE49-F238E27FC236}">
                <a16:creationId xmlns:a16="http://schemas.microsoft.com/office/drawing/2014/main" id="{E3A25FD4-F84C-4590-B7FF-F4DEBB74823B}"/>
              </a:ext>
            </a:extLst>
          </p:cNvPr>
          <p:cNvCxnSpPr>
            <a:stCxn id="7" idx="3"/>
            <a:endCxn id="9" idx="1"/>
          </p:cNvCxnSpPr>
          <p:nvPr/>
        </p:nvCxnSpPr>
        <p:spPr>
          <a:xfrm flipV="1">
            <a:off x="3632978" y="2431936"/>
            <a:ext cx="1315293" cy="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7440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9ED20F-234B-4532-895C-F05AF5484740}"/>
              </a:ext>
            </a:extLst>
          </p:cNvPr>
          <p:cNvSpPr>
            <a:spLocks noGrp="1"/>
          </p:cNvSpPr>
          <p:nvPr>
            <p:ph type="title"/>
          </p:nvPr>
        </p:nvSpPr>
        <p:spPr/>
        <p:txBody>
          <a:bodyPr>
            <a:normAutofit fontScale="90000"/>
          </a:bodyPr>
          <a:lstStyle/>
          <a:p>
            <a:r>
              <a:rPr lang="es-CL" b="1" dirty="0"/>
              <a:t>ALGORITMOS DE MACHINE LEARNING </a:t>
            </a:r>
          </a:p>
        </p:txBody>
      </p:sp>
      <p:sp>
        <p:nvSpPr>
          <p:cNvPr id="3" name="Marcador de contenido 2">
            <a:extLst>
              <a:ext uri="{FF2B5EF4-FFF2-40B4-BE49-F238E27FC236}">
                <a16:creationId xmlns:a16="http://schemas.microsoft.com/office/drawing/2014/main" id="{BA2965DE-DA41-478E-AD83-A91C8CB410A9}"/>
              </a:ext>
            </a:extLst>
          </p:cNvPr>
          <p:cNvSpPr>
            <a:spLocks noGrp="1"/>
          </p:cNvSpPr>
          <p:nvPr>
            <p:ph idx="1"/>
          </p:nvPr>
        </p:nvSpPr>
        <p:spPr>
          <a:xfrm>
            <a:off x="421482" y="742519"/>
            <a:ext cx="8293816" cy="3655259"/>
          </a:xfrm>
        </p:spPr>
        <p:txBody>
          <a:bodyPr>
            <a:normAutofit/>
          </a:bodyPr>
          <a:lstStyle/>
          <a:p>
            <a:r>
              <a:rPr lang="es-CL" sz="1400" b="1" dirty="0"/>
              <a:t>Aprendizaje supervisado </a:t>
            </a:r>
          </a:p>
          <a:p>
            <a:pPr marL="0" indent="0" algn="just">
              <a:buNone/>
            </a:pPr>
            <a:r>
              <a:rPr lang="es-CL" sz="1400" dirty="0"/>
              <a:t>Consiste en analizar  información  asociada a etiquetas para predecir o clasificar información nueva.</a:t>
            </a:r>
          </a:p>
          <a:p>
            <a:pPr marL="0" indent="0">
              <a:buNone/>
            </a:pPr>
            <a:r>
              <a:rPr lang="es-CL" sz="1400" dirty="0"/>
              <a:t>Sirven para resolver problemas de:</a:t>
            </a:r>
          </a:p>
          <a:p>
            <a:pPr marL="0" indent="0">
              <a:buNone/>
            </a:pPr>
            <a:r>
              <a:rPr lang="es-CL" sz="1400" b="1" dirty="0"/>
              <a:t>Regresión:</a:t>
            </a:r>
            <a:endParaRPr lang="es-CL" sz="1400" dirty="0"/>
          </a:p>
          <a:p>
            <a:pPr marL="0" indent="0" algn="just">
              <a:buNone/>
            </a:pPr>
            <a:r>
              <a:rPr lang="es-CL" sz="1400" dirty="0"/>
              <a:t>El programa obtiene datos de entrada y predice datos de salida para cada uno.</a:t>
            </a:r>
          </a:p>
          <a:p>
            <a:pPr marL="0" indent="0">
              <a:buNone/>
            </a:pPr>
            <a:endParaRPr lang="es-CL" sz="1400" dirty="0"/>
          </a:p>
          <a:p>
            <a:pPr marL="0" indent="0">
              <a:buNone/>
            </a:pPr>
            <a:endParaRPr lang="es-CL" sz="1400" dirty="0"/>
          </a:p>
          <a:p>
            <a:pPr marL="0" indent="0">
              <a:buNone/>
            </a:pPr>
            <a:endParaRPr lang="es-CL" sz="1400" dirty="0"/>
          </a:p>
          <a:p>
            <a:pPr marL="0" indent="0">
              <a:buNone/>
            </a:pPr>
            <a:r>
              <a:rPr lang="es-CL" sz="1400" b="1" dirty="0"/>
              <a:t>Clasificación:</a:t>
            </a:r>
          </a:p>
          <a:p>
            <a:pPr marL="0" indent="0">
              <a:buNone/>
            </a:pPr>
            <a:r>
              <a:rPr lang="es-CL" sz="1400" dirty="0"/>
              <a:t>El programa  obtiene  datos de entrada y especifica la categoría a la que  pertenece cada uno.</a:t>
            </a:r>
          </a:p>
        </p:txBody>
      </p:sp>
      <p:graphicFrame>
        <p:nvGraphicFramePr>
          <p:cNvPr id="4" name="Tabla 4">
            <a:extLst>
              <a:ext uri="{FF2B5EF4-FFF2-40B4-BE49-F238E27FC236}">
                <a16:creationId xmlns:a16="http://schemas.microsoft.com/office/drawing/2014/main" id="{E6579A42-F409-4947-B780-D7155AF752BF}"/>
              </a:ext>
            </a:extLst>
          </p:cNvPr>
          <p:cNvGraphicFramePr>
            <a:graphicFrameLocks noGrp="1"/>
          </p:cNvGraphicFramePr>
          <p:nvPr>
            <p:extLst>
              <p:ext uri="{D42A27DB-BD31-4B8C-83A1-F6EECF244321}">
                <p14:modId xmlns:p14="http://schemas.microsoft.com/office/powerpoint/2010/main" val="2225743072"/>
              </p:ext>
            </p:extLst>
          </p:nvPr>
        </p:nvGraphicFramePr>
        <p:xfrm>
          <a:off x="2673624" y="2321670"/>
          <a:ext cx="2902228" cy="975360"/>
        </p:xfrm>
        <a:graphic>
          <a:graphicData uri="http://schemas.openxmlformats.org/drawingml/2006/table">
            <a:tbl>
              <a:tblPr firstRow="1" bandRow="1">
                <a:tableStyleId>{0E3FDE45-AF77-4B5C-9715-49D594BDF05E}</a:tableStyleId>
              </a:tblPr>
              <a:tblGrid>
                <a:gridCol w="1451114">
                  <a:extLst>
                    <a:ext uri="{9D8B030D-6E8A-4147-A177-3AD203B41FA5}">
                      <a16:colId xmlns:a16="http://schemas.microsoft.com/office/drawing/2014/main" val="1920931980"/>
                    </a:ext>
                  </a:extLst>
                </a:gridCol>
                <a:gridCol w="1451114">
                  <a:extLst>
                    <a:ext uri="{9D8B030D-6E8A-4147-A177-3AD203B41FA5}">
                      <a16:colId xmlns:a16="http://schemas.microsoft.com/office/drawing/2014/main" val="4220341783"/>
                    </a:ext>
                  </a:extLst>
                </a:gridCol>
              </a:tblGrid>
              <a:tr h="137685">
                <a:tc>
                  <a:txBody>
                    <a:bodyPr/>
                    <a:lstStyle/>
                    <a:p>
                      <a:pPr algn="ctr"/>
                      <a:r>
                        <a:rPr lang="es-CL" sz="1000" dirty="0"/>
                        <a:t>Entrada </a:t>
                      </a:r>
                    </a:p>
                  </a:txBody>
                  <a:tcPr/>
                </a:tc>
                <a:tc>
                  <a:txBody>
                    <a:bodyPr/>
                    <a:lstStyle/>
                    <a:p>
                      <a:pPr algn="ctr"/>
                      <a:r>
                        <a:rPr lang="es-CL" sz="1000" dirty="0"/>
                        <a:t>Salida </a:t>
                      </a:r>
                    </a:p>
                  </a:txBody>
                  <a:tcPr/>
                </a:tc>
                <a:extLst>
                  <a:ext uri="{0D108BD9-81ED-4DB2-BD59-A6C34878D82A}">
                    <a16:rowId xmlns:a16="http://schemas.microsoft.com/office/drawing/2014/main" val="3107922748"/>
                  </a:ext>
                </a:extLst>
              </a:tr>
              <a:tr h="137685">
                <a:tc>
                  <a:txBody>
                    <a:bodyPr/>
                    <a:lstStyle/>
                    <a:p>
                      <a:pPr algn="ctr"/>
                      <a:r>
                        <a:rPr lang="es-CL" sz="1000" dirty="0"/>
                        <a:t>1</a:t>
                      </a:r>
                    </a:p>
                  </a:txBody>
                  <a:tcPr/>
                </a:tc>
                <a:tc>
                  <a:txBody>
                    <a:bodyPr/>
                    <a:lstStyle/>
                    <a:p>
                      <a:pPr algn="ctr"/>
                      <a:r>
                        <a:rPr lang="es-CL" sz="1000" dirty="0"/>
                        <a:t>2</a:t>
                      </a:r>
                    </a:p>
                  </a:txBody>
                  <a:tcPr/>
                </a:tc>
                <a:extLst>
                  <a:ext uri="{0D108BD9-81ED-4DB2-BD59-A6C34878D82A}">
                    <a16:rowId xmlns:a16="http://schemas.microsoft.com/office/drawing/2014/main" val="2126177926"/>
                  </a:ext>
                </a:extLst>
              </a:tr>
              <a:tr h="137685">
                <a:tc>
                  <a:txBody>
                    <a:bodyPr/>
                    <a:lstStyle/>
                    <a:p>
                      <a:pPr algn="ctr"/>
                      <a:r>
                        <a:rPr lang="es-CL" sz="1000" dirty="0"/>
                        <a:t>2</a:t>
                      </a:r>
                    </a:p>
                  </a:txBody>
                  <a:tcPr/>
                </a:tc>
                <a:tc>
                  <a:txBody>
                    <a:bodyPr/>
                    <a:lstStyle/>
                    <a:p>
                      <a:pPr algn="ctr"/>
                      <a:r>
                        <a:rPr lang="es-CL" sz="1000" dirty="0"/>
                        <a:t>4</a:t>
                      </a:r>
                    </a:p>
                  </a:txBody>
                  <a:tcPr/>
                </a:tc>
                <a:extLst>
                  <a:ext uri="{0D108BD9-81ED-4DB2-BD59-A6C34878D82A}">
                    <a16:rowId xmlns:a16="http://schemas.microsoft.com/office/drawing/2014/main" val="1799411565"/>
                  </a:ext>
                </a:extLst>
              </a:tr>
              <a:tr h="137685">
                <a:tc>
                  <a:txBody>
                    <a:bodyPr/>
                    <a:lstStyle/>
                    <a:p>
                      <a:pPr algn="ctr"/>
                      <a:r>
                        <a:rPr lang="es-CL" sz="1000" dirty="0"/>
                        <a:t>3</a:t>
                      </a:r>
                    </a:p>
                  </a:txBody>
                  <a:tcPr/>
                </a:tc>
                <a:tc>
                  <a:txBody>
                    <a:bodyPr/>
                    <a:lstStyle/>
                    <a:p>
                      <a:pPr algn="ctr"/>
                      <a:r>
                        <a:rPr lang="es-CL" sz="1000" dirty="0"/>
                        <a:t>6</a:t>
                      </a:r>
                    </a:p>
                  </a:txBody>
                  <a:tcPr/>
                </a:tc>
                <a:extLst>
                  <a:ext uri="{0D108BD9-81ED-4DB2-BD59-A6C34878D82A}">
                    <a16:rowId xmlns:a16="http://schemas.microsoft.com/office/drawing/2014/main" val="1815520385"/>
                  </a:ext>
                </a:extLst>
              </a:tr>
            </a:tbl>
          </a:graphicData>
        </a:graphic>
      </p:graphicFrame>
      <p:graphicFrame>
        <p:nvGraphicFramePr>
          <p:cNvPr id="6" name="Tabla 4">
            <a:extLst>
              <a:ext uri="{FF2B5EF4-FFF2-40B4-BE49-F238E27FC236}">
                <a16:creationId xmlns:a16="http://schemas.microsoft.com/office/drawing/2014/main" id="{92A0232A-5CDD-4935-9F69-37014A469CFC}"/>
              </a:ext>
            </a:extLst>
          </p:cNvPr>
          <p:cNvGraphicFramePr>
            <a:graphicFrameLocks noGrp="1"/>
          </p:cNvGraphicFramePr>
          <p:nvPr>
            <p:extLst>
              <p:ext uri="{D42A27DB-BD31-4B8C-83A1-F6EECF244321}">
                <p14:modId xmlns:p14="http://schemas.microsoft.com/office/powerpoint/2010/main" val="1374637538"/>
              </p:ext>
            </p:extLst>
          </p:nvPr>
        </p:nvGraphicFramePr>
        <p:xfrm>
          <a:off x="2673624" y="3932627"/>
          <a:ext cx="2902228" cy="731520"/>
        </p:xfrm>
        <a:graphic>
          <a:graphicData uri="http://schemas.openxmlformats.org/drawingml/2006/table">
            <a:tbl>
              <a:tblPr firstRow="1" bandRow="1">
                <a:tableStyleId>{0E3FDE45-AF77-4B5C-9715-49D594BDF05E}</a:tableStyleId>
              </a:tblPr>
              <a:tblGrid>
                <a:gridCol w="1451114">
                  <a:extLst>
                    <a:ext uri="{9D8B030D-6E8A-4147-A177-3AD203B41FA5}">
                      <a16:colId xmlns:a16="http://schemas.microsoft.com/office/drawing/2014/main" val="1920931980"/>
                    </a:ext>
                  </a:extLst>
                </a:gridCol>
                <a:gridCol w="1451114">
                  <a:extLst>
                    <a:ext uri="{9D8B030D-6E8A-4147-A177-3AD203B41FA5}">
                      <a16:colId xmlns:a16="http://schemas.microsoft.com/office/drawing/2014/main" val="4220341783"/>
                    </a:ext>
                  </a:extLst>
                </a:gridCol>
              </a:tblGrid>
              <a:tr h="137685">
                <a:tc>
                  <a:txBody>
                    <a:bodyPr/>
                    <a:lstStyle/>
                    <a:p>
                      <a:pPr algn="ctr"/>
                      <a:r>
                        <a:rPr lang="es-CL" sz="1000" dirty="0"/>
                        <a:t>Entrada </a:t>
                      </a:r>
                    </a:p>
                  </a:txBody>
                  <a:tcPr/>
                </a:tc>
                <a:tc>
                  <a:txBody>
                    <a:bodyPr/>
                    <a:lstStyle/>
                    <a:p>
                      <a:pPr algn="ctr"/>
                      <a:r>
                        <a:rPr lang="es-CL" sz="1000" dirty="0"/>
                        <a:t>Salida </a:t>
                      </a:r>
                    </a:p>
                  </a:txBody>
                  <a:tcPr/>
                </a:tc>
                <a:extLst>
                  <a:ext uri="{0D108BD9-81ED-4DB2-BD59-A6C34878D82A}">
                    <a16:rowId xmlns:a16="http://schemas.microsoft.com/office/drawing/2014/main" val="3107922748"/>
                  </a:ext>
                </a:extLst>
              </a:tr>
              <a:tr h="137685">
                <a:tc>
                  <a:txBody>
                    <a:bodyPr/>
                    <a:lstStyle/>
                    <a:p>
                      <a:pPr algn="ctr"/>
                      <a:r>
                        <a:rPr lang="es-CL" sz="1000" dirty="0"/>
                        <a:t>A, B, C, D</a:t>
                      </a:r>
                    </a:p>
                  </a:txBody>
                  <a:tcPr/>
                </a:tc>
                <a:tc>
                  <a:txBody>
                    <a:bodyPr/>
                    <a:lstStyle/>
                    <a:p>
                      <a:pPr algn="ctr"/>
                      <a:r>
                        <a:rPr lang="es-CL" sz="1000" dirty="0"/>
                        <a:t>LETRAS</a:t>
                      </a:r>
                    </a:p>
                  </a:txBody>
                  <a:tcPr/>
                </a:tc>
                <a:extLst>
                  <a:ext uri="{0D108BD9-81ED-4DB2-BD59-A6C34878D82A}">
                    <a16:rowId xmlns:a16="http://schemas.microsoft.com/office/drawing/2014/main" val="2126177926"/>
                  </a:ext>
                </a:extLst>
              </a:tr>
              <a:tr h="137685">
                <a:tc>
                  <a:txBody>
                    <a:bodyPr/>
                    <a:lstStyle/>
                    <a:p>
                      <a:pPr algn="ctr"/>
                      <a:r>
                        <a:rPr lang="es-CL" sz="1000" dirty="0"/>
                        <a:t>1, 2, 3, 4, 5</a:t>
                      </a:r>
                    </a:p>
                  </a:txBody>
                  <a:tcPr/>
                </a:tc>
                <a:tc>
                  <a:txBody>
                    <a:bodyPr/>
                    <a:lstStyle/>
                    <a:p>
                      <a:pPr algn="ctr"/>
                      <a:r>
                        <a:rPr lang="es-CL" sz="1000" dirty="0"/>
                        <a:t>NÚMEROS</a:t>
                      </a:r>
                    </a:p>
                  </a:txBody>
                  <a:tcPr/>
                </a:tc>
                <a:extLst>
                  <a:ext uri="{0D108BD9-81ED-4DB2-BD59-A6C34878D82A}">
                    <a16:rowId xmlns:a16="http://schemas.microsoft.com/office/drawing/2014/main" val="1799411565"/>
                  </a:ext>
                </a:extLst>
              </a:tr>
            </a:tbl>
          </a:graphicData>
        </a:graphic>
      </p:graphicFrame>
    </p:spTree>
    <p:extLst>
      <p:ext uri="{BB962C8B-B14F-4D97-AF65-F5344CB8AC3E}">
        <p14:creationId xmlns:p14="http://schemas.microsoft.com/office/powerpoint/2010/main" val="4139173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Análisis del aprendizaje automático: preguntas y respuestas | Google">
            <a:extLst>
              <a:ext uri="{FF2B5EF4-FFF2-40B4-BE49-F238E27FC236}">
                <a16:creationId xmlns:a16="http://schemas.microsoft.com/office/drawing/2014/main" id="{7767B328-03AD-4DD8-9C31-FC952E704E60}"/>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3065" y="1961502"/>
            <a:ext cx="4227927" cy="250527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Demystifying Deep Neural Nets. A relaxed introduction for programmers… | by  Rosie Campbell | Medium">
            <a:extLst>
              <a:ext uri="{FF2B5EF4-FFF2-40B4-BE49-F238E27FC236}">
                <a16:creationId xmlns:a16="http://schemas.microsoft.com/office/drawing/2014/main" id="{5C23EFAE-91D0-4DAE-84B4-F5112015BC3A}"/>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565684" y="1961502"/>
            <a:ext cx="4156834" cy="2505273"/>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B55AF62B-B92F-485E-A78E-EC55595DB4F4}"/>
              </a:ext>
            </a:extLst>
          </p:cNvPr>
          <p:cNvPicPr>
            <a:picLocks noChangeAspect="1"/>
          </p:cNvPicPr>
          <p:nvPr/>
        </p:nvPicPr>
        <p:blipFill rotWithShape="1">
          <a:blip r:embed="rId4"/>
          <a:srcRect b="9828"/>
          <a:stretch/>
        </p:blipFill>
        <p:spPr>
          <a:xfrm>
            <a:off x="1918908" y="343417"/>
            <a:ext cx="5049078" cy="1838598"/>
          </a:xfrm>
          <a:prstGeom prst="rect">
            <a:avLst/>
          </a:prstGeom>
        </p:spPr>
      </p:pic>
    </p:spTree>
    <p:extLst>
      <p:ext uri="{BB962C8B-B14F-4D97-AF65-F5344CB8AC3E}">
        <p14:creationId xmlns:p14="http://schemas.microsoft.com/office/powerpoint/2010/main" val="1632419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9ED20F-234B-4532-895C-F05AF5484740}"/>
              </a:ext>
            </a:extLst>
          </p:cNvPr>
          <p:cNvSpPr>
            <a:spLocks noGrp="1"/>
          </p:cNvSpPr>
          <p:nvPr>
            <p:ph type="title"/>
          </p:nvPr>
        </p:nvSpPr>
        <p:spPr/>
        <p:txBody>
          <a:bodyPr>
            <a:normAutofit fontScale="90000"/>
          </a:bodyPr>
          <a:lstStyle/>
          <a:p>
            <a:r>
              <a:rPr lang="es-CL" b="1" dirty="0"/>
              <a:t>ALGORITMOS DE MACHINE LEARNING </a:t>
            </a:r>
          </a:p>
        </p:txBody>
      </p:sp>
      <p:sp>
        <p:nvSpPr>
          <p:cNvPr id="3" name="Marcador de contenido 2">
            <a:extLst>
              <a:ext uri="{FF2B5EF4-FFF2-40B4-BE49-F238E27FC236}">
                <a16:creationId xmlns:a16="http://schemas.microsoft.com/office/drawing/2014/main" id="{BA2965DE-DA41-478E-AD83-A91C8CB410A9}"/>
              </a:ext>
            </a:extLst>
          </p:cNvPr>
          <p:cNvSpPr>
            <a:spLocks noGrp="1"/>
          </p:cNvSpPr>
          <p:nvPr>
            <p:ph idx="1"/>
          </p:nvPr>
        </p:nvSpPr>
        <p:spPr>
          <a:xfrm>
            <a:off x="421482" y="742520"/>
            <a:ext cx="8293816" cy="1970864"/>
          </a:xfrm>
        </p:spPr>
        <p:txBody>
          <a:bodyPr>
            <a:normAutofit/>
          </a:bodyPr>
          <a:lstStyle/>
          <a:p>
            <a:r>
              <a:rPr lang="es-CL" sz="1400" b="1" dirty="0"/>
              <a:t>Aprendizaje no supervisado </a:t>
            </a:r>
          </a:p>
          <a:p>
            <a:pPr marL="0" indent="0" algn="just">
              <a:buNone/>
            </a:pPr>
            <a:r>
              <a:rPr lang="es-CL" sz="1400" dirty="0"/>
              <a:t>Consiste en analizar  información  sin etiqueta para encontrar alguna estructura en ella.</a:t>
            </a:r>
          </a:p>
          <a:p>
            <a:pPr marL="0" indent="0">
              <a:buNone/>
            </a:pPr>
            <a:r>
              <a:rPr lang="es-CL" sz="1400" dirty="0"/>
              <a:t>Sirven para resolver problemas de:</a:t>
            </a:r>
          </a:p>
          <a:p>
            <a:pPr marL="0" indent="0">
              <a:buNone/>
            </a:pPr>
            <a:r>
              <a:rPr lang="es-CL" sz="1400" b="1" dirty="0"/>
              <a:t>Agrupamiento:</a:t>
            </a:r>
            <a:endParaRPr lang="es-CL" sz="1400" dirty="0"/>
          </a:p>
          <a:p>
            <a:pPr marL="0" indent="0" algn="just">
              <a:buNone/>
            </a:pPr>
            <a:r>
              <a:rPr lang="es-CL" sz="1400" dirty="0"/>
              <a:t>El programa divide conjuntos de datos en grupos con características similares.</a:t>
            </a:r>
          </a:p>
        </p:txBody>
      </p:sp>
      <p:pic>
        <p:nvPicPr>
          <p:cNvPr id="7" name="Imagen 6">
            <a:extLst>
              <a:ext uri="{FF2B5EF4-FFF2-40B4-BE49-F238E27FC236}">
                <a16:creationId xmlns:a16="http://schemas.microsoft.com/office/drawing/2014/main" id="{68B8786A-D260-482F-B086-25046DA6D72C}"/>
              </a:ext>
            </a:extLst>
          </p:cNvPr>
          <p:cNvPicPr>
            <a:picLocks noChangeAspect="1"/>
          </p:cNvPicPr>
          <p:nvPr/>
        </p:nvPicPr>
        <p:blipFill>
          <a:blip r:embed="rId2"/>
          <a:stretch>
            <a:fillRect/>
          </a:stretch>
        </p:blipFill>
        <p:spPr>
          <a:xfrm>
            <a:off x="410766" y="2799629"/>
            <a:ext cx="2667000" cy="1524000"/>
          </a:xfrm>
          <a:prstGeom prst="rect">
            <a:avLst/>
          </a:prstGeom>
        </p:spPr>
      </p:pic>
      <p:pic>
        <p:nvPicPr>
          <p:cNvPr id="9" name="Imagen 8">
            <a:extLst>
              <a:ext uri="{FF2B5EF4-FFF2-40B4-BE49-F238E27FC236}">
                <a16:creationId xmlns:a16="http://schemas.microsoft.com/office/drawing/2014/main" id="{2E2DDFED-E656-4B90-A7C2-0279A973BF93}"/>
              </a:ext>
            </a:extLst>
          </p:cNvPr>
          <p:cNvPicPr>
            <a:picLocks noChangeAspect="1"/>
          </p:cNvPicPr>
          <p:nvPr/>
        </p:nvPicPr>
        <p:blipFill>
          <a:blip r:embed="rId3"/>
          <a:stretch>
            <a:fillRect/>
          </a:stretch>
        </p:blipFill>
        <p:spPr>
          <a:xfrm>
            <a:off x="3241813" y="2571749"/>
            <a:ext cx="2228538" cy="1979759"/>
          </a:xfrm>
          <a:prstGeom prst="rect">
            <a:avLst/>
          </a:prstGeom>
        </p:spPr>
      </p:pic>
      <p:pic>
        <p:nvPicPr>
          <p:cNvPr id="10242" name="Picture 2" descr="El perro robot de Boston Dynamics ahora puede abrir puertas">
            <a:extLst>
              <a:ext uri="{FF2B5EF4-FFF2-40B4-BE49-F238E27FC236}">
                <a16:creationId xmlns:a16="http://schemas.microsoft.com/office/drawing/2014/main" id="{5B5C3A5C-C92C-4BCB-B11E-618CA5985A06}"/>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5734050" y="2570308"/>
            <a:ext cx="3117015" cy="1970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3164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0" descr="Clasificación vs. clusterización: una explicación práctica">
            <a:extLst>
              <a:ext uri="{FF2B5EF4-FFF2-40B4-BE49-F238E27FC236}">
                <a16:creationId xmlns:a16="http://schemas.microsoft.com/office/drawing/2014/main" id="{D900EC8B-23A9-4790-9827-CFAD031C8990}"/>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0" y="1072598"/>
            <a:ext cx="4350530" cy="260488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Data Science Struggle: Introduction to K-means: Algorithm and Visualization  with Julia from scratch">
            <a:extLst>
              <a:ext uri="{FF2B5EF4-FFF2-40B4-BE49-F238E27FC236}">
                <a16:creationId xmlns:a16="http://schemas.microsoft.com/office/drawing/2014/main" id="{2153D8F7-02CD-4B2E-BCD1-D85D3D5362FC}"/>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87620" y="807549"/>
            <a:ext cx="4184380" cy="31382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4548813"/>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3" id="{C036E52C-A1DF-8E45-B4BD-08F395B5C51A}" vid="{E51B6457-95A2-2A48-8B22-36F3D67700F2}"/>
    </a:ext>
  </a:extLst>
</a:theme>
</file>

<file path=ppt/theme/theme2.xml><?xml version="1.0" encoding="utf-8"?>
<a:theme xmlns:a="http://schemas.openxmlformats.org/drawingml/2006/main" name="1_Diseño personalizado">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3" id="{C036E52C-A1DF-8E45-B4BD-08F395B5C51A}" vid="{5D2C9B14-E731-1848-9AAF-15058DAE4753}"/>
    </a:ext>
  </a:extLst>
</a:theme>
</file>

<file path=ppt/theme/theme3.xml><?xml version="1.0" encoding="utf-8"?>
<a:theme xmlns:a="http://schemas.openxmlformats.org/drawingml/2006/main" name="Diseño personalizado">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3" id="{C036E52C-A1DF-8E45-B4BD-08F395B5C51A}" vid="{AF0C35CB-3C7A-FF43-9FA4-B77ED9F61643}"/>
    </a:ext>
  </a:extLst>
</a:theme>
</file>

<file path=ppt/theme/theme4.xml><?xml version="1.0" encoding="utf-8"?>
<a:theme xmlns:a="http://schemas.openxmlformats.org/drawingml/2006/main" name="2_Diseño personalizado">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3" id="{C036E52C-A1DF-8E45-B4BD-08F395B5C51A}" vid="{60665BE1-8A19-AB4A-A639-E71E35291366}"/>
    </a:ext>
  </a:extLst>
</a:theme>
</file>

<file path=ppt/theme/theme5.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PLANTILLA_ppt_corporativo_2018</Template>
  <TotalTime>2905</TotalTime>
  <Words>885</Words>
  <Application>Microsoft Office PowerPoint</Application>
  <PresentationFormat>Presentación en pantalla (16:9)</PresentationFormat>
  <Paragraphs>132</Paragraphs>
  <Slides>18</Slides>
  <Notes>0</Notes>
  <HiddenSlides>0</HiddenSlides>
  <MMClips>0</MMClips>
  <ScaleCrop>false</ScaleCrop>
  <HeadingPairs>
    <vt:vector size="6" baseType="variant">
      <vt:variant>
        <vt:lpstr>Fuentes usadas</vt:lpstr>
      </vt:variant>
      <vt:variant>
        <vt:i4>11</vt:i4>
      </vt:variant>
      <vt:variant>
        <vt:lpstr>Tema</vt:lpstr>
      </vt:variant>
      <vt:variant>
        <vt:i4>4</vt:i4>
      </vt:variant>
      <vt:variant>
        <vt:lpstr>Títulos de diapositiva</vt:lpstr>
      </vt:variant>
      <vt:variant>
        <vt:i4>18</vt:i4>
      </vt:variant>
    </vt:vector>
  </HeadingPairs>
  <TitlesOfParts>
    <vt:vector size="33" baseType="lpstr">
      <vt:lpstr>Arial</vt:lpstr>
      <vt:lpstr>Calibri</vt:lpstr>
      <vt:lpstr>Calibri (Cuerpo)</vt:lpstr>
      <vt:lpstr>Calibri Light</vt:lpstr>
      <vt:lpstr>Cambria Math</vt:lpstr>
      <vt:lpstr>Gotham Book</vt:lpstr>
      <vt:lpstr>Gotham Medium</vt:lpstr>
      <vt:lpstr>LinLibertine</vt:lpstr>
      <vt:lpstr>roboto slab</vt:lpstr>
      <vt:lpstr>Symbol</vt:lpstr>
      <vt:lpstr>Times New Roman</vt:lpstr>
      <vt:lpstr>Tema de Office</vt:lpstr>
      <vt:lpstr>1_Diseño personalizado</vt:lpstr>
      <vt:lpstr>Diseño personalizado</vt:lpstr>
      <vt:lpstr>2_Diseño personalizado</vt:lpstr>
      <vt:lpstr>THE MACHINE LEARNING</vt:lpstr>
      <vt:lpstr>INTELIGENCIA ARTIFICIAL </vt:lpstr>
      <vt:lpstr>INTELIGENCIA ARTIFICIAL </vt:lpstr>
      <vt:lpstr>THE MACHINE LEARNING</vt:lpstr>
      <vt:lpstr>THE MACHINE LEARNING</vt:lpstr>
      <vt:lpstr>ALGORITMOS DE MACHINE LEARNING </vt:lpstr>
      <vt:lpstr>Presentación de PowerPoint</vt:lpstr>
      <vt:lpstr>ALGORITMOS DE MACHINE LEARNING </vt:lpstr>
      <vt:lpstr>Presentación de PowerPoint</vt:lpstr>
      <vt:lpstr>MODELOS</vt:lpstr>
      <vt:lpstr>Una neurona es la unidad básica de procesamiento de unas redes neuronales. Esta tiene conexiones de entrada que reside estímulos externos siendo las entradas, las neuronas ocultas y generara un valor de salida.</vt:lpstr>
      <vt:lpstr>FUNCIÓN DE ACTIVACIÓN </vt:lpstr>
      <vt:lpstr>El descenso del gradiente son derivadas parciales para encontrar el menor error en funciones no convexas. Los algoritmos genéticos contrarrestan el problema de caer en óptimos locales, es decir matemáticamente se trata de un problema de optimización o minimización de error. </vt:lpstr>
      <vt:lpstr>EL DESCENSO DEL GRADIENTE</vt:lpstr>
      <vt:lpstr>ERROR CUADRÁTICO MEDIO</vt:lpstr>
      <vt:lpstr>PREDICCIÓN EXPERIMENTAL  </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de Microsoft Office</dc:creator>
  <cp:lastModifiedBy>eduARDO TAPIA</cp:lastModifiedBy>
  <cp:revision>156</cp:revision>
  <dcterms:created xsi:type="dcterms:W3CDTF">2018-08-02T14:35:21Z</dcterms:created>
  <dcterms:modified xsi:type="dcterms:W3CDTF">2020-12-12T20:59:35Z</dcterms:modified>
</cp:coreProperties>
</file>